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839" r:id="rId2"/>
    <p:sldId id="838" r:id="rId3"/>
    <p:sldId id="840" r:id="rId4"/>
    <p:sldId id="841" r:id="rId5"/>
    <p:sldId id="843" r:id="rId6"/>
    <p:sldId id="844" r:id="rId7"/>
    <p:sldId id="845" r:id="rId8"/>
    <p:sldId id="846" r:id="rId9"/>
    <p:sldId id="847" r:id="rId10"/>
    <p:sldId id="858" r:id="rId11"/>
    <p:sldId id="859" r:id="rId12"/>
    <p:sldId id="848" r:id="rId13"/>
    <p:sldId id="849" r:id="rId14"/>
    <p:sldId id="861" r:id="rId15"/>
    <p:sldId id="860" r:id="rId16"/>
    <p:sldId id="850" r:id="rId17"/>
    <p:sldId id="864" r:id="rId18"/>
    <p:sldId id="862" r:id="rId19"/>
    <p:sldId id="851" r:id="rId20"/>
    <p:sldId id="863" r:id="rId21"/>
    <p:sldId id="852" r:id="rId22"/>
    <p:sldId id="866" r:id="rId23"/>
    <p:sldId id="865" r:id="rId24"/>
    <p:sldId id="853" r:id="rId25"/>
    <p:sldId id="854" r:id="rId26"/>
    <p:sldId id="867" r:id="rId27"/>
    <p:sldId id="855" r:id="rId28"/>
    <p:sldId id="857" r:id="rId29"/>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463C64"/>
    <a:srgbClr val="E97C05"/>
    <a:srgbClr val="FA8606"/>
    <a:srgbClr val="6600FF"/>
    <a:srgbClr val="CCCC00"/>
    <a:srgbClr val="FF99CC"/>
    <a:srgbClr val="FF6699"/>
    <a:srgbClr val="FF33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3662" autoAdjust="0"/>
  </p:normalViewPr>
  <p:slideViewPr>
    <p:cSldViewPr>
      <p:cViewPr varScale="1">
        <p:scale>
          <a:sx n="72" d="100"/>
          <a:sy n="72" d="100"/>
        </p:scale>
        <p:origin x="510" y="60"/>
      </p:cViewPr>
      <p:guideLst>
        <p:guide orient="horz" pos="2160"/>
        <p:guide pos="3840"/>
      </p:guideLst>
    </p:cSldViewPr>
  </p:slideViewPr>
  <p:outlineViewPr>
    <p:cViewPr>
      <p:scale>
        <a:sx n="33" d="100"/>
        <a:sy n="33" d="100"/>
      </p:scale>
      <p:origin x="0" y="21456"/>
    </p:cViewPr>
  </p:outlineViewPr>
  <p:notesTextViewPr>
    <p:cViewPr>
      <p:scale>
        <a:sx n="100" d="100"/>
        <a:sy n="100" d="100"/>
      </p:scale>
      <p:origin x="0" y="0"/>
    </p:cViewPr>
  </p:notesTextViewPr>
  <p:sorterViewPr>
    <p:cViewPr>
      <p:scale>
        <a:sx n="66" d="100"/>
        <a:sy n="66" d="100"/>
      </p:scale>
      <p:origin x="0" y="69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00626713824916E-2"/>
          <c:y val="4.1029466616933977E-2"/>
          <c:w val="0.89930884183293125"/>
          <c:h val="0.6436906925095901"/>
        </c:manualLayout>
      </c:layout>
      <c:barChart>
        <c:barDir val="col"/>
        <c:grouping val="clustered"/>
        <c:varyColors val="0"/>
        <c:ser>
          <c:idx val="0"/>
          <c:order val="0"/>
          <c:tx>
            <c:strRef>
              <c:f>'J graph'!$C$15</c:f>
              <c:strCache>
                <c:ptCount val="1"/>
                <c:pt idx="0">
                  <c:v>Natural (n=198)</c:v>
                </c:pt>
              </c:strCache>
            </c:strRef>
          </c:tx>
          <c:spPr>
            <a:solidFill>
              <a:srgbClr val="993366"/>
            </a:solidFill>
            <a:ln>
              <a:noFill/>
            </a:ln>
            <a:effectLst/>
          </c:spPr>
          <c:invertIfNegative val="0"/>
          <c:dLbls>
            <c:dLbl>
              <c:idx val="0"/>
              <c:tx>
                <c:rich>
                  <a:bodyPr/>
                  <a:lstStyle/>
                  <a:p>
                    <a:fld id="{5DF3C918-6A68-4918-9A9A-9D7A9CC8812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EAC-4BD7-996D-5BDD44C83EDF}"/>
                </c:ext>
              </c:extLst>
            </c:dLbl>
            <c:dLbl>
              <c:idx val="1"/>
              <c:tx>
                <c:rich>
                  <a:bodyPr/>
                  <a:lstStyle/>
                  <a:p>
                    <a:fld id="{581287D7-8E5F-4CA9-BDD6-F8CA8724F7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AC-4BD7-996D-5BDD44C83EDF}"/>
                </c:ext>
              </c:extLst>
            </c:dLbl>
            <c:dLbl>
              <c:idx val="2"/>
              <c:tx>
                <c:rich>
                  <a:bodyPr/>
                  <a:lstStyle/>
                  <a:p>
                    <a:fld id="{2036767C-3C50-495D-AE92-C4BD4734471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AC-4BD7-996D-5BDD44C83EDF}"/>
                </c:ext>
              </c:extLst>
            </c:dLbl>
            <c:dLbl>
              <c:idx val="3"/>
              <c:tx>
                <c:rich>
                  <a:bodyPr/>
                  <a:lstStyle/>
                  <a:p>
                    <a:fld id="{92728A96-09D3-4D81-B51A-368656BEE34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AC-4BD7-996D-5BDD44C83EDF}"/>
                </c:ext>
              </c:extLst>
            </c:dLbl>
            <c:dLbl>
              <c:idx val="4"/>
              <c:tx>
                <c:rich>
                  <a:bodyPr/>
                  <a:lstStyle/>
                  <a:p>
                    <a:fld id="{500EBF9A-3A2D-46C1-AE59-19D56438D2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EAC-4BD7-996D-5BDD44C83ED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'J graph'!$B$16:$B$20</c:f>
              <c:strCache>
                <c:ptCount val="5"/>
                <c:pt idx="0">
                  <c:v>Good practice</c:v>
                </c:pt>
                <c:pt idx="1">
                  <c:v>Room for improvement: 
Clinical 
care</c:v>
                </c:pt>
                <c:pt idx="2">
                  <c:v>Room for improvement: 
Organisational 
care</c:v>
                </c:pt>
                <c:pt idx="3">
                  <c:v>Room for improvement: 
Clinical and organisational care</c:v>
                </c:pt>
                <c:pt idx="4">
                  <c:v>Less than satisfactory</c:v>
                </c:pt>
              </c:strCache>
            </c:strRef>
          </c:cat>
          <c:val>
            <c:numRef>
              <c:f>'J graph'!$C$16:$C$20</c:f>
              <c:numCache>
                <c:formatCode>0.0</c:formatCode>
                <c:ptCount val="5"/>
                <c:pt idx="0">
                  <c:v>43.654822335025379</c:v>
                </c:pt>
                <c:pt idx="1">
                  <c:v>27.411167512690355</c:v>
                </c:pt>
                <c:pt idx="2">
                  <c:v>6.091370558375635</c:v>
                </c:pt>
                <c:pt idx="3">
                  <c:v>11.167512690355331</c:v>
                </c:pt>
                <c:pt idx="4">
                  <c:v>11.6751269035533</c:v>
                </c:pt>
              </c:numCache>
            </c:numRef>
          </c:val>
          <c:extLst>
            <c:ext xmlns:c15="http://schemas.microsoft.com/office/drawing/2012/chart" uri="{02D57815-91ED-43cb-92C2-25804820EDAC}">
              <c15:datalabelsRange>
                <c15:f>'J graph'!$E$16:$E$20</c15:f>
                <c15:dlblRangeCache>
                  <c:ptCount val="5"/>
                  <c:pt idx="0">
                    <c:v>86</c:v>
                  </c:pt>
                  <c:pt idx="1">
                    <c:v>54</c:v>
                  </c:pt>
                  <c:pt idx="2">
                    <c:v>12</c:v>
                  </c:pt>
                  <c:pt idx="3">
                    <c:v>22</c:v>
                  </c:pt>
                  <c:pt idx="4">
                    <c:v>23</c:v>
                  </c:pt>
                </c15:dlblRangeCache>
              </c15:datalabelsRange>
            </c:ext>
            <c:ext xmlns:c16="http://schemas.microsoft.com/office/drawing/2014/chart" uri="{C3380CC4-5D6E-409C-BE32-E72D297353CC}">
              <c16:uniqueId val="{00000005-AEAC-4BD7-996D-5BDD44C83EDF}"/>
            </c:ext>
          </c:extLst>
        </c:ser>
        <c:ser>
          <c:idx val="1"/>
          <c:order val="1"/>
          <c:tx>
            <c:strRef>
              <c:f>'J graph'!$D$15</c:f>
              <c:strCache>
                <c:ptCount val="1"/>
                <c:pt idx="0">
                  <c:v>Other 'non-natural' (n=49)</c:v>
                </c:pt>
              </c:strCache>
            </c:strRef>
          </c:tx>
          <c:spPr>
            <a:solidFill>
              <a:srgbClr val="E7E6E6">
                <a:lumMod val="50000"/>
              </a:srgbClr>
            </a:solidFill>
            <a:ln>
              <a:noFill/>
            </a:ln>
            <a:effectLst/>
          </c:spPr>
          <c:invertIfNegative val="0"/>
          <c:dLbls>
            <c:dLbl>
              <c:idx val="0"/>
              <c:tx>
                <c:rich>
                  <a:bodyPr/>
                  <a:lstStyle/>
                  <a:p>
                    <a:fld id="{4389DE0C-8D68-43D8-AE35-E494B5DFB44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EAC-4BD7-996D-5BDD44C83EDF}"/>
                </c:ext>
              </c:extLst>
            </c:dLbl>
            <c:dLbl>
              <c:idx val="1"/>
              <c:tx>
                <c:rich>
                  <a:bodyPr/>
                  <a:lstStyle/>
                  <a:p>
                    <a:fld id="{0D06B56A-71E3-4C4C-B92B-68DDAF84B0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AC-4BD7-996D-5BDD44C83EDF}"/>
                </c:ext>
              </c:extLst>
            </c:dLbl>
            <c:dLbl>
              <c:idx val="2"/>
              <c:tx>
                <c:rich>
                  <a:bodyPr/>
                  <a:lstStyle/>
                  <a:p>
                    <a:fld id="{2413001A-28F4-4557-B0AB-AACA4ADD73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EAC-4BD7-996D-5BDD44C83EDF}"/>
                </c:ext>
              </c:extLst>
            </c:dLbl>
            <c:dLbl>
              <c:idx val="3"/>
              <c:tx>
                <c:rich>
                  <a:bodyPr/>
                  <a:lstStyle/>
                  <a:p>
                    <a:fld id="{45825E84-5F58-4CC4-BA93-71406F40A1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EAC-4BD7-996D-5BDD44C83EDF}"/>
                </c:ext>
              </c:extLst>
            </c:dLbl>
            <c:dLbl>
              <c:idx val="4"/>
              <c:tx>
                <c:rich>
                  <a:bodyPr/>
                  <a:lstStyle/>
                  <a:p>
                    <a:fld id="{C0CF5D61-EB16-4AFE-8FB8-7CAF1A069F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EAC-4BD7-996D-5BDD44C83ED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'J graph'!$B$16:$B$20</c:f>
              <c:strCache>
                <c:ptCount val="5"/>
                <c:pt idx="0">
                  <c:v>Good practice</c:v>
                </c:pt>
                <c:pt idx="1">
                  <c:v>Room for improvement: 
Clinical 
care</c:v>
                </c:pt>
                <c:pt idx="2">
                  <c:v>Room for improvement: 
Organisational 
care</c:v>
                </c:pt>
                <c:pt idx="3">
                  <c:v>Room for improvement: 
Clinical and organisational care</c:v>
                </c:pt>
                <c:pt idx="4">
                  <c:v>Less than satisfactory</c:v>
                </c:pt>
              </c:strCache>
            </c:strRef>
          </c:cat>
          <c:val>
            <c:numRef>
              <c:f>'J graph'!$D$16:$D$20</c:f>
              <c:numCache>
                <c:formatCode>0.0</c:formatCode>
                <c:ptCount val="5"/>
                <c:pt idx="0">
                  <c:v>28.571428571428569</c:v>
                </c:pt>
                <c:pt idx="1">
                  <c:v>26.530612244897959</c:v>
                </c:pt>
                <c:pt idx="2">
                  <c:v>20.408163265306122</c:v>
                </c:pt>
                <c:pt idx="3">
                  <c:v>20.408163265306122</c:v>
                </c:pt>
                <c:pt idx="4">
                  <c:v>4.0816326530612246</c:v>
                </c:pt>
              </c:numCache>
            </c:numRef>
          </c:val>
          <c:extLst>
            <c:ext xmlns:c15="http://schemas.microsoft.com/office/drawing/2012/chart" uri="{02D57815-91ED-43cb-92C2-25804820EDAC}">
              <c15:datalabelsRange>
                <c15:f>'J graph'!$F$16:$F$20</c15:f>
                <c15:dlblRangeCache>
                  <c:ptCount val="5"/>
                  <c:pt idx="0">
                    <c:v>14</c:v>
                  </c:pt>
                  <c:pt idx="1">
                    <c:v>13</c:v>
                  </c:pt>
                  <c:pt idx="2">
                    <c:v>10</c:v>
                  </c:pt>
                  <c:pt idx="3">
                    <c:v>10</c:v>
                  </c:pt>
                  <c:pt idx="4">
                    <c:v>2</c:v>
                  </c:pt>
                </c15:dlblRangeCache>
              </c15:datalabelsRange>
            </c:ext>
            <c:ext xmlns:c16="http://schemas.microsoft.com/office/drawing/2014/chart" uri="{C3380CC4-5D6E-409C-BE32-E72D297353CC}">
              <c16:uniqueId val="{0000000B-AEAC-4BD7-996D-5BDD44C83EDF}"/>
            </c:ext>
          </c:extLst>
        </c:ser>
        <c:dLbls>
          <c:showLegendKey val="0"/>
          <c:showVal val="0"/>
          <c:showCatName val="0"/>
          <c:showSerName val="0"/>
          <c:showPercent val="0"/>
          <c:showBubbleSize val="0"/>
        </c:dLbls>
        <c:gapWidth val="50"/>
        <c:axId val="392383088"/>
        <c:axId val="599642920"/>
      </c:barChart>
      <c:catAx>
        <c:axId val="3923830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lumMod val="65000"/>
                        <a:lumOff val="35000"/>
                      </a:schemeClr>
                    </a:solidFill>
                  </a:rPr>
                  <a:t>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642920"/>
        <c:crosses val="autoZero"/>
        <c:auto val="1"/>
        <c:lblAlgn val="ctr"/>
        <c:lblOffset val="100"/>
        <c:noMultiLvlLbl val="0"/>
      </c:catAx>
      <c:valAx>
        <c:axId val="599642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lumMod val="65000"/>
                        <a:lumOff val="35000"/>
                      </a:schemeClr>
                    </a:solidFill>
                  </a:rPr>
                  <a:t>Percentage</a:t>
                </a:r>
              </a:p>
            </c:rich>
          </c:tx>
          <c:layout>
            <c:manualLayout>
              <c:xMode val="edge"/>
              <c:yMode val="edge"/>
              <c:x val="1.9809829551293658E-3"/>
              <c:y val="0.2396593673965936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383088"/>
        <c:crosses val="autoZero"/>
        <c:crossBetween val="between"/>
      </c:valAx>
      <c:spPr>
        <a:noFill/>
        <a:ln>
          <a:noFill/>
        </a:ln>
        <a:effectLst/>
      </c:spPr>
    </c:plotArea>
    <c:legend>
      <c:legendPos val="b"/>
      <c:layout>
        <c:manualLayout>
          <c:xMode val="edge"/>
          <c:yMode val="edge"/>
          <c:x val="0.67293488550834668"/>
          <c:y val="5.7257475625552695E-3"/>
          <c:w val="0.32706510644502768"/>
          <c:h val="0.12634667402867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14371"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14372"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14373"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7F7279F-B90A-4CDD-BF9A-19D2E878A671}" type="slidenum">
              <a:rPr lang="en-US"/>
              <a:pPr>
                <a:defRPr/>
              </a:pPr>
              <a:t>‹#›</a:t>
            </a:fld>
            <a:endParaRPr lang="en-US"/>
          </a:p>
        </p:txBody>
      </p:sp>
    </p:spTree>
    <p:extLst>
      <p:ext uri="{BB962C8B-B14F-4D97-AF65-F5344CB8AC3E}">
        <p14:creationId xmlns:p14="http://schemas.microsoft.com/office/powerpoint/2010/main" val="24310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cs typeface="+mn-cs"/>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cs typeface="+mn-cs"/>
              </a:defRPr>
            </a:lvl1pPr>
          </a:lstStyle>
          <a:p>
            <a:pPr>
              <a:defRPr/>
            </a:pPr>
            <a:fld id="{FBF1A647-549C-4DE1-BF02-D4E08B7353B5}" type="slidenum">
              <a:rPr lang="en-US"/>
              <a:pPr>
                <a:defRPr/>
              </a:pPr>
              <a:t>‹#›</a:t>
            </a:fld>
            <a:endParaRPr lang="en-US"/>
          </a:p>
        </p:txBody>
      </p:sp>
    </p:spTree>
    <p:extLst>
      <p:ext uri="{BB962C8B-B14F-4D97-AF65-F5344CB8AC3E}">
        <p14:creationId xmlns:p14="http://schemas.microsoft.com/office/powerpoint/2010/main" val="3157913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cepod.org.uk/2024prisonhealthcarexx.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Presenter’s notes:</a:t>
            </a:r>
          </a:p>
          <a:p>
            <a:r>
              <a:rPr lang="en-GB" dirty="0"/>
              <a:t>This presentation can be used to</a:t>
            </a:r>
            <a:r>
              <a:rPr lang="en-GB" baseline="0" dirty="0"/>
              <a:t> present the key messages and recommendations from the report Inside Healthcare.  This looked at care provided to </a:t>
            </a:r>
            <a:r>
              <a:rPr lang="en-US" sz="1200" dirty="0">
                <a:latin typeface="+mn-lt"/>
              </a:rPr>
              <a:t>people who died from a ‘natural’ or other ‘non-natural’ cause of death while detained in prison or were transferred to an acute NHS hospital or hospice, while detained.</a:t>
            </a:r>
            <a:endParaRPr lang="en-GB" baseline="0" dirty="0"/>
          </a:p>
          <a:p>
            <a:endParaRPr lang="en-GB" baseline="0" dirty="0"/>
          </a:p>
          <a:p>
            <a:r>
              <a:rPr lang="en-GB" baseline="0" dirty="0"/>
              <a:t>More information can be found at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https://ncepod.org.uk/2024prisonhealthcare.html</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Tree>
    <p:extLst>
      <p:ext uri="{BB962C8B-B14F-4D97-AF65-F5344CB8AC3E}">
        <p14:creationId xmlns:p14="http://schemas.microsoft.com/office/powerpoint/2010/main" val="94792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10</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Supporting evidence:</a:t>
            </a:r>
          </a:p>
          <a:p>
            <a:r>
              <a:rPr lang="en-US" sz="1800" b="0" i="0" u="none" strike="noStrike" baseline="0" dirty="0">
                <a:solidFill>
                  <a:srgbClr val="650032"/>
                </a:solidFill>
                <a:latin typeface="Calibri" panose="020F0502020204030204" pitchFamily="34" charset="0"/>
              </a:rPr>
              <a:t>The </a:t>
            </a:r>
            <a:r>
              <a:rPr lang="en-US" sz="1800" b="0" i="0" u="none" strike="noStrike" baseline="0" dirty="0" err="1">
                <a:solidFill>
                  <a:srgbClr val="650032"/>
                </a:solidFill>
                <a:latin typeface="Calibri" panose="020F0502020204030204" pitchFamily="34" charset="0"/>
              </a:rPr>
              <a:t>EoLC</a:t>
            </a:r>
            <a:r>
              <a:rPr lang="en-US" sz="1800" b="0" i="0" u="none" strike="noStrike" baseline="0" dirty="0">
                <a:solidFill>
                  <a:srgbClr val="650032"/>
                </a:solidFill>
                <a:latin typeface="Calibri" panose="020F0502020204030204" pitchFamily="34" charset="0"/>
              </a:rPr>
              <a:t> process could have been improved in 45.2% of patients where death was from natural causes. </a:t>
            </a:r>
          </a:p>
          <a:p>
            <a:r>
              <a:rPr lang="en-US" sz="1800" b="0" i="0" u="none" strike="noStrike" baseline="0" dirty="0">
                <a:solidFill>
                  <a:srgbClr val="650032"/>
                </a:solidFill>
                <a:latin typeface="Calibri" panose="020F0502020204030204" pitchFamily="34" charset="0"/>
              </a:rPr>
              <a:t>The most common areas for improvement were involving the patient and family (27 patients), and advance care planning for end of life (27). </a:t>
            </a:r>
            <a:endParaRPr lang="en-GB" b="0" dirty="0"/>
          </a:p>
        </p:txBody>
      </p:sp>
    </p:spTree>
    <p:extLst>
      <p:ext uri="{BB962C8B-B14F-4D97-AF65-F5344CB8AC3E}">
        <p14:creationId xmlns:p14="http://schemas.microsoft.com/office/powerpoint/2010/main" val="168756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11</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390261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12</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409551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13</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403616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14</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368985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15</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61427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16</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4623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17</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356675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18</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2396753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19</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8398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Presenter’s notes:</a:t>
            </a:r>
          </a:p>
          <a:p>
            <a:r>
              <a:rPr lang="en-GB" dirty="0"/>
              <a:t>The study looked the </a:t>
            </a:r>
            <a:r>
              <a:rPr lang="en-US" dirty="0"/>
              <a:t>healthcare provided to prisoners who died of a ‘natural’ death e.g. heart attack or ‘other non-natural’ death e.g. accidental drug overdose. We assessed the care they received in the 12 months prior to their death to see what could have been done better, and what was done well.</a:t>
            </a:r>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Case notes are reviewed by </a:t>
            </a:r>
            <a:r>
              <a:rPr lang="en-GB" sz="1200" dirty="0">
                <a:solidFill>
                  <a:srgbClr val="000000"/>
                </a:solidFill>
                <a:effectLst/>
                <a:latin typeface="Calibri" panose="020F0502020204030204" pitchFamily="34" charset="0"/>
                <a:ea typeface="Calibri" panose="020F0502020204030204" pitchFamily="34" charset="0"/>
              </a:rPr>
              <a:t>prison general practitioners, specialist nurses, consultants in palliative medicine, and consultants in psychiatry.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b="0" i="0" u="none" strike="noStrike" baseline="0" dirty="0">
                <a:solidFill>
                  <a:srgbClr val="211D1E"/>
                </a:solidFill>
                <a:latin typeface="Humanist 77 7 BT"/>
              </a:rPr>
              <a:t>An anonymous clinician survey were undertaken to collect the views of healthcare professions involved in the care of prisoners.</a:t>
            </a:r>
            <a:endParaRPr lang="en-GB" dirty="0"/>
          </a:p>
          <a:p>
            <a:endParaRPr lang="en-GB" dirty="0"/>
          </a:p>
        </p:txBody>
      </p:sp>
    </p:spTree>
    <p:extLst>
      <p:ext uri="{BB962C8B-B14F-4D97-AF65-F5344CB8AC3E}">
        <p14:creationId xmlns:p14="http://schemas.microsoft.com/office/powerpoint/2010/main" val="21381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20</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2128154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21</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89283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22</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53539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23</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411773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24</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2812504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25</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375945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26</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149620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27</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US" sz="1200" b="0" i="0" u="none" strike="noStrike" baseline="0" dirty="0">
              <a:solidFill>
                <a:srgbClr val="211D1E"/>
              </a:solidFill>
              <a:latin typeface="Humanist 77 7 BT"/>
            </a:endParaRPr>
          </a:p>
        </p:txBody>
      </p:sp>
    </p:spTree>
    <p:extLst>
      <p:ext uri="{BB962C8B-B14F-4D97-AF65-F5344CB8AC3E}">
        <p14:creationId xmlns:p14="http://schemas.microsoft.com/office/powerpoint/2010/main" val="346007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28</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75415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3</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a:lnSpc>
                <a:spcPct val="100000"/>
              </a:lnSpc>
            </a:pPr>
            <a:r>
              <a:rPr lang="en-GB" b="1" dirty="0"/>
              <a:t>Presenter’s notes:</a:t>
            </a:r>
          </a:p>
          <a:p>
            <a:pPr>
              <a:lnSpc>
                <a:spcPct val="115000"/>
              </a:lnSpc>
            </a:pPr>
            <a:r>
              <a:rPr lang="en-GB" sz="2400" dirty="0">
                <a:solidFill>
                  <a:srgbClr val="000000"/>
                </a:solidFill>
                <a:effectLst/>
                <a:latin typeface="Calibri" panose="020F0502020204030204" pitchFamily="34" charset="0"/>
                <a:ea typeface="Calibri" panose="020F0502020204030204" pitchFamily="34" charset="0"/>
              </a:rPr>
              <a:t>All prisons in England and Wales were invited to provide data for the study. </a:t>
            </a:r>
          </a:p>
          <a:p>
            <a:pPr>
              <a:lnSpc>
                <a:spcPct val="115000"/>
              </a:lnSpc>
            </a:pPr>
            <a:endParaRPr lang="en-GB" sz="2400" dirty="0">
              <a:effectLst/>
              <a:latin typeface="Times New Roman" panose="02020603050405020304" pitchFamily="18" charset="0"/>
              <a:ea typeface="Times New Roman" panose="02020603050405020304" pitchFamily="18" charset="0"/>
            </a:endParaRPr>
          </a:p>
          <a:p>
            <a:pPr algn="just">
              <a:lnSpc>
                <a:spcPct val="115000"/>
              </a:lnSpc>
            </a:pPr>
            <a:r>
              <a:rPr lang="en-GB" sz="2400" b="1" dirty="0">
                <a:solidFill>
                  <a:srgbClr val="000000"/>
                </a:solidFill>
                <a:effectLst/>
                <a:latin typeface="Calibri" panose="020F0502020204030204" pitchFamily="34" charset="0"/>
                <a:ea typeface="Calibri" panose="020F0502020204030204" pitchFamily="34" charset="0"/>
              </a:rPr>
              <a:t>Sampling of deaths to review</a:t>
            </a:r>
            <a:endParaRPr lang="en-GB" sz="2400" dirty="0">
              <a:effectLst/>
              <a:latin typeface="Times New Roman" panose="02020603050405020304" pitchFamily="18" charset="0"/>
              <a:ea typeface="Times New Roman" panose="02020603050405020304" pitchFamily="18" charset="0"/>
            </a:endParaRPr>
          </a:p>
          <a:p>
            <a:pPr algn="just">
              <a:lnSpc>
                <a:spcPct val="115000"/>
              </a:lnSpc>
            </a:pPr>
            <a:r>
              <a:rPr lang="en-GB" sz="2400" dirty="0">
                <a:solidFill>
                  <a:srgbClr val="000000"/>
                </a:solidFill>
                <a:effectLst/>
                <a:latin typeface="Calibri" panose="020F0502020204030204" pitchFamily="34" charset="0"/>
                <a:ea typeface="Calibri" panose="020F0502020204030204" pitchFamily="34" charset="0"/>
              </a:rPr>
              <a:t>Using the PPO website, all deaths categorised as natural or other ‘non-natural’ deaths for the study inclusion period were identified. Only deaths with a published PPO fatal incident report at the time of sampling were included. A maximum of six deaths were selected from each prison for peer review. </a:t>
            </a:r>
            <a:endParaRPr lang="en-GB" sz="2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56533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4</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Peer review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rPr>
              <a:t>Identification of the deaths through the available PPO reports resulted in 410 deaths which met the inclusion criteria of for the study across the 84 prisons. After sampling (not exceeding six deaths per prison) a total of 303 deaths were identified for inclusion (242 natural deaths and 61 other ‘non-natural’ deaths). </a:t>
            </a:r>
            <a:endParaRPr lang="en-GB" sz="10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0" dirty="0">
                <a:effectLst/>
                <a:latin typeface="Calibri" panose="020F0502020204030204" pitchFamily="34" charset="0"/>
                <a:ea typeface="Calibri" panose="020F0502020204030204" pitchFamily="34" charset="0"/>
              </a:rPr>
              <a:t>The final sample of prisoner deaths for which there was complete data to review was 247 patients (198 natural deaths and 49 other ‘non-natural’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kern="0" dirty="0">
              <a:effectLst/>
              <a:latin typeface="Calibri" panose="020F0502020204030204" pitchFamily="34" charset="0"/>
            </a:endParaRPr>
          </a:p>
          <a:p>
            <a:pPr algn="just">
              <a:lnSpc>
                <a:spcPct val="115000"/>
              </a:lnSpc>
            </a:pPr>
            <a:r>
              <a:rPr lang="en-GB" sz="1000" b="1" dirty="0">
                <a:effectLst/>
                <a:latin typeface="Calibri" panose="020F0502020204030204" pitchFamily="34" charset="0"/>
                <a:ea typeface="Calibri" panose="020F0502020204030204" pitchFamily="34" charset="0"/>
              </a:rPr>
              <a:t>Healthcare survey data </a:t>
            </a:r>
            <a:endParaRPr lang="en-GB" sz="1000" dirty="0">
              <a:effectLst/>
              <a:latin typeface="Times New Roman" panose="02020603050405020304" pitchFamily="18" charset="0"/>
              <a:ea typeface="Times New Roman" panose="02020603050405020304" pitchFamily="18" charset="0"/>
            </a:endParaRPr>
          </a:p>
          <a:p>
            <a:r>
              <a:rPr lang="en-GB" sz="1000" kern="0" dirty="0">
                <a:effectLst/>
                <a:latin typeface="Calibri" panose="020F0502020204030204" pitchFamily="34" charset="0"/>
                <a:ea typeface="Calibri" panose="020F0502020204030204" pitchFamily="34" charset="0"/>
              </a:rPr>
              <a:t>An on-line survey was answered by 117 prison healthcare staff</a:t>
            </a: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29998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5</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case reviewers assessed the overall quality of care for each case reviewed.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Calibri" panose="020F0502020204030204" pitchFamily="34" charset="0"/>
                <a:ea typeface="Times New Roman" panose="02020603050405020304" pitchFamily="18" charset="0"/>
              </a:rPr>
              <a:t>The reviewers rated the overall quality of healthcare as good in 100/247 (40.5%) patients. They identified room for improvement in clinical care in 99/247 (40.1%) patients. There was room for improvement in the organisation of care for 54/247 (21.9%) patients. Care was rated as less than satisfactory in 25/247 (10.1%) cases reviewed (23/25 were in deaths from natural causes</a:t>
            </a:r>
            <a:r>
              <a:rPr lang="en-GB" sz="1200" b="0" kern="0" dirty="0">
                <a:effectLst/>
                <a:latin typeface="Calibri" panose="020F0502020204030204" pitchFamily="34" charset="0"/>
                <a:ea typeface="Times New Roman" panose="02020603050405020304" pitchFamily="18" charset="0"/>
              </a:rPr>
              <a:t>.</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170496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6</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Supporting evidence</a:t>
            </a:r>
          </a:p>
          <a:p>
            <a:r>
              <a:rPr lang="en-US" sz="1800" b="0" i="0" u="none" strike="noStrike" baseline="0" dirty="0">
                <a:solidFill>
                  <a:srgbClr val="650032"/>
                </a:solidFill>
                <a:latin typeface="Calibri" panose="020F0502020204030204" pitchFamily="34" charset="0"/>
              </a:rPr>
              <a:t>26.9% of patients with advanced chronic diseases (e.g. heart failure) had the most overall room for improved healthcare. 15.4% in the frequency of clinical review. </a:t>
            </a:r>
          </a:p>
        </p:txBody>
      </p:sp>
    </p:spTree>
    <p:extLst>
      <p:ext uri="{BB962C8B-B14F-4D97-AF65-F5344CB8AC3E}">
        <p14:creationId xmlns:p14="http://schemas.microsoft.com/office/powerpoint/2010/main" val="301133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7</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Supporting evidence:</a:t>
            </a:r>
          </a:p>
          <a:p>
            <a:r>
              <a:rPr lang="en-US" sz="1800" b="0" i="0" u="none" strike="noStrike" baseline="0" dirty="0">
                <a:solidFill>
                  <a:srgbClr val="650032"/>
                </a:solidFill>
                <a:latin typeface="Calibri" panose="020F0502020204030204" pitchFamily="34" charset="0"/>
              </a:rPr>
              <a:t>87.1% of patients had an emergency transfer to hospital due to acute deterioration in physical health. </a:t>
            </a:r>
          </a:p>
        </p:txBody>
      </p:sp>
    </p:spTree>
    <p:extLst>
      <p:ext uri="{BB962C8B-B14F-4D97-AF65-F5344CB8AC3E}">
        <p14:creationId xmlns:p14="http://schemas.microsoft.com/office/powerpoint/2010/main" val="243095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8</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Supporting evidence:</a:t>
            </a:r>
          </a:p>
          <a:p>
            <a:r>
              <a:rPr lang="en-US" sz="1800" b="0" i="0" u="none" strike="noStrike" baseline="0" dirty="0">
                <a:solidFill>
                  <a:srgbClr val="650032"/>
                </a:solidFill>
                <a:latin typeface="Calibri" panose="020F0502020204030204" pitchFamily="34" charset="0"/>
              </a:rPr>
              <a:t>No clinical handover in 29.9% of patients. 86.4% of patients had a discharge letter and 8.8% of them were poor or unacceptable. </a:t>
            </a:r>
          </a:p>
          <a:p>
            <a:r>
              <a:rPr lang="en-US" sz="1800" b="0" i="0" u="none" strike="noStrike" baseline="0" dirty="0">
                <a:solidFill>
                  <a:srgbClr val="650032"/>
                </a:solidFill>
                <a:latin typeface="Calibri" panose="020F0502020204030204" pitchFamily="34" charset="0"/>
              </a:rPr>
              <a:t>Discharge from hospital back to prison was not appropriate for 19.8% of patients. </a:t>
            </a:r>
            <a:endParaRPr lang="en-GB" b="0" dirty="0"/>
          </a:p>
        </p:txBody>
      </p:sp>
    </p:spTree>
    <p:extLst>
      <p:ext uri="{BB962C8B-B14F-4D97-AF65-F5344CB8AC3E}">
        <p14:creationId xmlns:p14="http://schemas.microsoft.com/office/powerpoint/2010/main" val="391717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0359-A9C0-4E2F-B999-F66B640C3F16}" type="slidenum">
              <a:rPr lang="en-US"/>
              <a:pPr/>
              <a:t>9</a:t>
            </a:fld>
            <a:endParaRPr lang="en-US"/>
          </a:p>
        </p:txBody>
      </p:sp>
      <p:sp>
        <p:nvSpPr>
          <p:cNvPr id="331778" name="Rectangle 2"/>
          <p:cNvSpPr>
            <a:spLocks noGrp="1" noRot="1" noChangeAspect="1" noChangeArrowheads="1" noTextEdit="1"/>
          </p:cNvSpPr>
          <p:nvPr>
            <p:ph type="sldImg"/>
          </p:nvPr>
        </p:nvSpPr>
        <p:spPr>
          <a:xfrm>
            <a:off x="90488" y="744538"/>
            <a:ext cx="6616700" cy="3722687"/>
          </a:xfrm>
          <a:ln/>
        </p:spPr>
      </p:sp>
      <p:sp>
        <p:nvSpPr>
          <p:cNvPr id="331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Supporting evidence:</a:t>
            </a:r>
          </a:p>
          <a:p>
            <a:r>
              <a:rPr lang="en-US" sz="1800" b="0" i="0" u="none" strike="noStrike" baseline="0" dirty="0">
                <a:solidFill>
                  <a:srgbClr val="650032"/>
                </a:solidFill>
                <a:latin typeface="Calibri" panose="020F0502020204030204" pitchFamily="34" charset="0"/>
              </a:rPr>
              <a:t>CPR was initiated in prison for 50 patients (31 who died of natural causes and 19 who died of other ‘non-natural’ causes). There was room for improvement for 22 patients. </a:t>
            </a:r>
          </a:p>
        </p:txBody>
      </p:sp>
    </p:spTree>
    <p:extLst>
      <p:ext uri="{BB962C8B-B14F-4D97-AF65-F5344CB8AC3E}">
        <p14:creationId xmlns:p14="http://schemas.microsoft.com/office/powerpoint/2010/main" val="302721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a:xfrm>
            <a:off x="2351584" y="6237312"/>
            <a:ext cx="2844800" cy="476250"/>
          </a:xfr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826660-BCE9-47AC-8F42-177EBCA497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006979-C525-4CB9-87E4-B194EC76B5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6988"/>
            <a:ext cx="3048000" cy="6153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988"/>
            <a:ext cx="8940800" cy="6153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991E5-6420-4001-BFD2-9785ADC3BA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1391477" y="6381750"/>
            <a:ext cx="2844800" cy="476250"/>
          </a:xfr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E05CE-67AC-4491-A687-8189BF4A78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1295467" y="6381750"/>
            <a:ext cx="2844800" cy="476250"/>
          </a:xfr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12FD3-1807-42D8-9235-24F6C29497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96428-4FED-46CF-8763-497983F534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F45B2-2158-40A1-83C8-8FF0FC589E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8CB197-AEC7-49B0-9D1C-A008FE2EBC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B74443-3517-4F6C-938B-E517E6A536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B6A389-A2D5-47C3-AF7E-55B67486E6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25D78-0B01-40CD-897F-A395F98F4F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12192000" cy="1143001"/>
          </a:xfrm>
          <a:prstGeom prst="rect">
            <a:avLst/>
          </a:prstGeom>
          <a:solidFill>
            <a:schemeClr val="accent6">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   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AD8561AF-0AAE-4805-8521-F6A34219EA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cepod.org.uk/2024prisonhealthcarex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1924-BEA9-230C-0C0E-9F7638655002}"/>
              </a:ext>
            </a:extLst>
          </p:cNvPr>
          <p:cNvSpPr txBox="1">
            <a:spLocks/>
          </p:cNvSpPr>
          <p:nvPr/>
        </p:nvSpPr>
        <p:spPr bwMode="auto">
          <a:xfrm>
            <a:off x="0" y="-27384"/>
            <a:ext cx="12191999" cy="1143001"/>
          </a:xfrm>
          <a:prstGeom prst="rect">
            <a:avLst/>
          </a:prstGeom>
          <a:solidFill>
            <a:srgbClr val="993366"/>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r>
              <a:rPr lang="en-US" sz="4400" b="1" kern="0" dirty="0">
                <a:latin typeface="Calibri" panose="020F0502020204030204" pitchFamily="34" charset="0"/>
                <a:cs typeface="Times New Roman" panose="02020603050405020304" pitchFamily="18" charset="0"/>
              </a:rPr>
              <a:t>I</a:t>
            </a:r>
            <a:r>
              <a:rPr lang="en-GB" sz="4400" b="1" kern="0" dirty="0" err="1">
                <a:latin typeface="Calibri" panose="020F0502020204030204" pitchFamily="34" charset="0"/>
                <a:cs typeface="Times New Roman" panose="02020603050405020304" pitchFamily="18" charset="0"/>
              </a:rPr>
              <a:t>nside</a:t>
            </a:r>
            <a:r>
              <a:rPr lang="en-GB" sz="4400" b="1" kern="0" dirty="0">
                <a:latin typeface="Calibri" panose="020F0502020204030204" pitchFamily="34" charset="0"/>
                <a:cs typeface="Times New Roman" panose="02020603050405020304" pitchFamily="18" charset="0"/>
              </a:rPr>
              <a:t> Healthcare </a:t>
            </a:r>
            <a:endParaRPr lang="en-GB" sz="2400" kern="0" dirty="0">
              <a:latin typeface="+mn-lt"/>
            </a:endParaRPr>
          </a:p>
        </p:txBody>
      </p:sp>
      <p:sp>
        <p:nvSpPr>
          <p:cNvPr id="3" name="Subtitle 2">
            <a:extLst>
              <a:ext uri="{FF2B5EF4-FFF2-40B4-BE49-F238E27FC236}">
                <a16:creationId xmlns:a16="http://schemas.microsoft.com/office/drawing/2014/main" id="{60F74BF4-C91F-241C-1026-68940A7F8C63}"/>
              </a:ext>
            </a:extLst>
          </p:cNvPr>
          <p:cNvSpPr txBox="1">
            <a:spLocks/>
          </p:cNvSpPr>
          <p:nvPr/>
        </p:nvSpPr>
        <p:spPr bwMode="auto">
          <a:xfrm>
            <a:off x="6272928" y="5998906"/>
            <a:ext cx="5972441" cy="68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800" kern="0" dirty="0"/>
              <a:t>Key messages and recommendations</a:t>
            </a:r>
          </a:p>
        </p:txBody>
      </p:sp>
      <p:pic>
        <p:nvPicPr>
          <p:cNvPr id="5" name="Picture 4">
            <a:extLst>
              <a:ext uri="{FF2B5EF4-FFF2-40B4-BE49-F238E27FC236}">
                <a16:creationId xmlns:a16="http://schemas.microsoft.com/office/drawing/2014/main" id="{1149684C-E975-1B46-94F2-5AE357ED5B1B}"/>
              </a:ext>
            </a:extLst>
          </p:cNvPr>
          <p:cNvPicPr>
            <a:picLocks noChangeAspect="1"/>
          </p:cNvPicPr>
          <p:nvPr/>
        </p:nvPicPr>
        <p:blipFill>
          <a:blip r:embed="rId3"/>
          <a:stretch>
            <a:fillRect/>
          </a:stretch>
        </p:blipFill>
        <p:spPr>
          <a:xfrm>
            <a:off x="-4428" y="1115617"/>
            <a:ext cx="6287377" cy="4709969"/>
          </a:xfrm>
          <a:prstGeom prst="rect">
            <a:avLst/>
          </a:prstGeom>
        </p:spPr>
      </p:pic>
      <p:sp>
        <p:nvSpPr>
          <p:cNvPr id="6" name="TextBox 5">
            <a:extLst>
              <a:ext uri="{FF2B5EF4-FFF2-40B4-BE49-F238E27FC236}">
                <a16:creationId xmlns:a16="http://schemas.microsoft.com/office/drawing/2014/main" id="{643027C2-61DE-94C0-79BA-DEDBEBF73FD7}"/>
              </a:ext>
            </a:extLst>
          </p:cNvPr>
          <p:cNvSpPr txBox="1"/>
          <p:nvPr/>
        </p:nvSpPr>
        <p:spPr>
          <a:xfrm>
            <a:off x="6297899" y="1399646"/>
            <a:ext cx="5760640" cy="3036344"/>
          </a:xfrm>
          <a:prstGeom prst="rect">
            <a:avLst/>
          </a:prstGeom>
          <a:noFill/>
        </p:spPr>
        <p:txBody>
          <a:bodyPr wrap="square">
            <a:spAutoFit/>
          </a:bodyPr>
          <a:lstStyle/>
          <a:p>
            <a:pPr algn="ctr">
              <a:lnSpc>
                <a:spcPct val="115000"/>
              </a:lnSpc>
              <a:spcAft>
                <a:spcPts val="100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A review of healthcare provided to people who died from a ‘natural’ or other ‘non-natural’ cause of death while detained in prison or were transferred to an acute NHS hospital or hospice, while detained.</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D77F5BA-A5B5-4AD7-AC43-6985782B6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 y="5826013"/>
            <a:ext cx="2629094" cy="1031987"/>
          </a:xfrm>
          <a:prstGeom prst="rect">
            <a:avLst/>
          </a:prstGeom>
        </p:spPr>
      </p:pic>
    </p:spTree>
    <p:extLst>
      <p:ext uri="{BB962C8B-B14F-4D97-AF65-F5344CB8AC3E}">
        <p14:creationId xmlns:p14="http://schemas.microsoft.com/office/powerpoint/2010/main" val="343949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10</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Key message 5</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947428" y="1700808"/>
            <a:ext cx="10297144"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282575" lvl="0" indent="0">
              <a:lnSpc>
                <a:spcPct val="115000"/>
              </a:lnSpc>
              <a:buClr>
                <a:srgbClr val="7F7F7F"/>
              </a:buClr>
              <a:buSzPts val="1100"/>
              <a:buNone/>
              <a:tabLst>
                <a:tab pos="219710" algn="l"/>
              </a:tabLst>
            </a:pPr>
            <a:r>
              <a:rPr lang="en-US" sz="2800" b="1" kern="0" spc="-50" dirty="0" err="1">
                <a:solidFill>
                  <a:srgbClr val="993366"/>
                </a:solidFill>
                <a:latin typeface="Calibri" panose="020F0502020204030204" pitchFamily="34" charset="0"/>
                <a:ea typeface="Calibri" panose="020F0502020204030204" pitchFamily="34" charset="0"/>
              </a:rPr>
              <a:t>Im</a:t>
            </a:r>
            <a:r>
              <a:rPr lang="en-GB" sz="2800" b="1" kern="0" spc="-50" dirty="0">
                <a:solidFill>
                  <a:srgbClr val="993366"/>
                </a:solidFill>
                <a:latin typeface="Calibri" panose="020F0502020204030204" pitchFamily="34" charset="0"/>
                <a:ea typeface="Calibri" panose="020F0502020204030204" pitchFamily="34" charset="0"/>
              </a:rPr>
              <a:t>prove palliative and end of life care services </a:t>
            </a:r>
          </a:p>
          <a:p>
            <a:pPr marL="0" marR="282575" lvl="0" indent="0">
              <a:lnSpc>
                <a:spcPct val="115000"/>
              </a:lnSpc>
              <a:buClr>
                <a:srgbClr val="7F7F7F"/>
              </a:buClr>
              <a:buSzPts val="1100"/>
              <a:buNone/>
              <a:tabLst>
                <a:tab pos="219710" algn="l"/>
              </a:tabLst>
            </a:pPr>
            <a:endParaRPr lang="en-GB" sz="2400" b="1" kern="0" spc="-50" dirty="0">
              <a:solidFill>
                <a:srgbClr val="993366"/>
              </a:solidFill>
              <a:effectLst/>
              <a:latin typeface="Calibri" panose="020F0502020204030204" pitchFamily="34" charset="0"/>
              <a:ea typeface="Calibri" panose="020F0502020204030204" pitchFamily="34" charset="0"/>
            </a:endParaRPr>
          </a:p>
          <a:p>
            <a:pPr marL="0" marR="282575" indent="0">
              <a:lnSpc>
                <a:spcPct val="115000"/>
              </a:lnSpc>
              <a:buClr>
                <a:srgbClr val="7F7F7F"/>
              </a:buClr>
              <a:buSzPts val="1100"/>
              <a:buNone/>
              <a:tabLst>
                <a:tab pos="219710" algn="l"/>
              </a:tabLst>
            </a:pPr>
            <a:r>
              <a:rPr lang="en-US" sz="2400" b="0" i="0" u="none" strike="noStrike" baseline="0" dirty="0">
                <a:latin typeface="Calibri" panose="020F0502020204030204" pitchFamily="34" charset="0"/>
              </a:rPr>
              <a:t>A palliative or end of life care (</a:t>
            </a:r>
            <a:r>
              <a:rPr lang="en-US" sz="2400" b="0" i="0" u="none" strike="noStrike" baseline="0" dirty="0" err="1">
                <a:latin typeface="Calibri" panose="020F0502020204030204" pitchFamily="34" charset="0"/>
              </a:rPr>
              <a:t>EoLC</a:t>
            </a:r>
            <a:r>
              <a:rPr lang="en-US" sz="2400" b="0" i="0" u="none" strike="noStrike" baseline="0" dirty="0">
                <a:latin typeface="Calibri" panose="020F0502020204030204" pitchFamily="34" charset="0"/>
              </a:rPr>
              <a:t>) plan was documented in 44.7% of patients who died of a natural cause. Reviewers considered that an additional 23.5% of patients were suitable for </a:t>
            </a:r>
            <a:r>
              <a:rPr lang="en-US" sz="2400" b="0" i="0" u="none" strike="noStrike" baseline="0" dirty="0" err="1">
                <a:latin typeface="Calibri" panose="020F0502020204030204" pitchFamily="34" charset="0"/>
              </a:rPr>
              <a:t>EoLC</a:t>
            </a:r>
            <a:r>
              <a:rPr lang="en-US" sz="2400" b="0" i="0" u="none" strike="noStrike" baseline="0" dirty="0">
                <a:latin typeface="Calibri" panose="020F0502020204030204" pitchFamily="34" charset="0"/>
              </a:rPr>
              <a:t> planning. </a:t>
            </a:r>
          </a:p>
          <a:p>
            <a:pPr marL="0" marR="282575" lvl="0" indent="0">
              <a:lnSpc>
                <a:spcPct val="115000"/>
              </a:lnSpc>
              <a:buClr>
                <a:srgbClr val="7F7F7F"/>
              </a:buClr>
              <a:buSzPts val="1100"/>
              <a:buNone/>
              <a:tabLst>
                <a:tab pos="219710" algn="l"/>
              </a:tabLst>
            </a:pPr>
            <a:endParaRPr lang="en-GB" sz="2400" b="1" kern="0" spc="-50" dirty="0">
              <a:solidFill>
                <a:srgbClr val="99336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0787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11</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Key message 6</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983432" y="1772816"/>
            <a:ext cx="10297144"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282575" lvl="0" indent="0">
              <a:lnSpc>
                <a:spcPct val="115000"/>
              </a:lnSpc>
              <a:buClr>
                <a:srgbClr val="7F7F7F"/>
              </a:buClr>
              <a:buSzPts val="1100"/>
              <a:buNone/>
              <a:tabLst>
                <a:tab pos="219710" algn="l"/>
              </a:tabLst>
            </a:pPr>
            <a:r>
              <a:rPr lang="en-US" sz="2800" b="1" kern="0" spc="-50" dirty="0">
                <a:solidFill>
                  <a:srgbClr val="993366"/>
                </a:solidFill>
                <a:effectLst/>
                <a:latin typeface="Calibri" panose="020F0502020204030204" pitchFamily="34" charset="0"/>
                <a:ea typeface="Calibri" panose="020F0502020204030204" pitchFamily="34" charset="0"/>
              </a:rPr>
              <a:t>Le</a:t>
            </a:r>
            <a:r>
              <a:rPr lang="en-US" sz="2800" b="1" kern="0" spc="-50" dirty="0">
                <a:solidFill>
                  <a:srgbClr val="993366"/>
                </a:solidFill>
                <a:latin typeface="Calibri" panose="020F0502020204030204" pitchFamily="34" charset="0"/>
                <a:ea typeface="Calibri" panose="020F0502020204030204" pitchFamily="34" charset="0"/>
              </a:rPr>
              <a:t>arn from, and share themes from PPO/ NHSE independent clinical reviews</a:t>
            </a:r>
          </a:p>
          <a:p>
            <a:pPr marL="0" marR="282575" lvl="0" indent="0">
              <a:lnSpc>
                <a:spcPct val="115000"/>
              </a:lnSpc>
              <a:buClr>
                <a:srgbClr val="7F7F7F"/>
              </a:buClr>
              <a:buSzPts val="1100"/>
              <a:buNone/>
              <a:tabLst>
                <a:tab pos="219710" algn="l"/>
              </a:tabLst>
            </a:pPr>
            <a:endParaRPr lang="en-US" sz="2800" b="1" kern="0" spc="-50" dirty="0">
              <a:solidFill>
                <a:srgbClr val="993366"/>
              </a:solidFill>
              <a:latin typeface="Calibri" panose="020F0502020204030204" pitchFamily="34" charset="0"/>
              <a:ea typeface="Calibri" panose="020F0502020204030204" pitchFamily="34" charset="0"/>
            </a:endParaRPr>
          </a:p>
          <a:p>
            <a:pPr marL="0" marR="282575" indent="0">
              <a:lnSpc>
                <a:spcPct val="115000"/>
              </a:lnSpc>
              <a:buClr>
                <a:srgbClr val="7F7F7F"/>
              </a:buClr>
              <a:buSzPts val="1100"/>
              <a:buNone/>
              <a:tabLst>
                <a:tab pos="219710" algn="l"/>
              </a:tabLst>
            </a:pPr>
            <a:r>
              <a:rPr lang="en-US" sz="2400" b="0" i="0" u="none" strike="noStrike" baseline="0" dirty="0">
                <a:latin typeface="Calibri" panose="020F0502020204030204" pitchFamily="34" charset="0"/>
              </a:rPr>
              <a:t>There was the potential to learn from the NHS clinical review in more than half of the cases. This applied to both the natural deaths where opportunities to learn were identified in 55.6%, and the ‘non-natural’ deaths where they were identified in 57.1%. </a:t>
            </a:r>
            <a:endParaRPr lang="en-GB" sz="2400" b="0" dirty="0"/>
          </a:p>
          <a:p>
            <a:pPr marL="0" marR="282575" lvl="0" indent="0">
              <a:lnSpc>
                <a:spcPct val="115000"/>
              </a:lnSpc>
              <a:buClr>
                <a:srgbClr val="7F7F7F"/>
              </a:buClr>
              <a:buSzPts val="1100"/>
              <a:buNone/>
              <a:tabLst>
                <a:tab pos="219710" algn="l"/>
              </a:tabLst>
            </a:pPr>
            <a:endParaRPr lang="en-GB" sz="2800" b="1" kern="0" spc="-50" dirty="0">
              <a:solidFill>
                <a:srgbClr val="99336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5383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12</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HEALTHCARE STAFFING</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71364" y="1196753"/>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Times New Roman" panose="02020603050405020304" pitchFamily="18" charset="0"/>
              </a:rPr>
              <a:t>Provide</a:t>
            </a:r>
            <a:r>
              <a:rPr lang="en-GB" sz="2400" dirty="0">
                <a:effectLst/>
                <a:latin typeface="Calibri" panose="020F0502020204030204" pitchFamily="34" charset="0"/>
                <a:ea typeface="Calibri" panose="020F0502020204030204" pitchFamily="34" charset="0"/>
              </a:rPr>
              <a:t> enough appropriately skilled prison healthcare staff to:</a:t>
            </a:r>
            <a:endParaRPr lang="en-GB" sz="18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Times New Roman" panose="02020603050405020304" pitchFamily="18" charset="0"/>
                <a:cs typeface="Segoe UI" panose="020B0502040204020203" pitchFamily="34" charset="0"/>
              </a:rPr>
              <a:t>Undertaken healthcare assessments at the times they are needed, to include late receptions.</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Times New Roman" panose="02020603050405020304" pitchFamily="18" charset="0"/>
                <a:cs typeface="Segoe UI" panose="020B0502040204020203" pitchFamily="34" charset="0"/>
              </a:rPr>
              <a:t>Ensure that initial healthcare assessments identify all healthcare needs.</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Calibri" panose="020F0502020204030204" pitchFamily="34" charset="0"/>
              </a:rPr>
              <a:t>Support the continuity of clinical care for the management of long-term conditions and ensure long-term conditions are given equal priority to acute care.</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Calibri" panose="020F0502020204030204" pitchFamily="34" charset="0"/>
              </a:rPr>
              <a:t>Provide prompt acute care as needed.</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Calibri" panose="020F0502020204030204" pitchFamily="34" charset="0"/>
              </a:rPr>
              <a:t>Ensure robust handovers are undertaken between staff on a day-to-day basis and if a transfer to hospital is needed.</a:t>
            </a:r>
            <a:endParaRPr lang="en-GB" sz="2400" dirty="0">
              <a:effectLst/>
              <a:latin typeface="Times New Roman" panose="02020603050405020304" pitchFamily="18" charset="0"/>
              <a:ea typeface="Times New Roman" panose="02020603050405020304" pitchFamily="18" charset="0"/>
            </a:endParaRPr>
          </a:p>
          <a:p>
            <a:r>
              <a:rPr lang="en-GB" sz="800" i="1" dirty="0">
                <a:solidFill>
                  <a:srgbClr val="F096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audiences: Ministry of Justice, Department of Health and Social Care, NHS England, NHS Wales, HMPPS</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governors, CQC, HMIP</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3240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13</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ACUTE DETERIORATION, CLINICAL OBSERVATIONS, AND TRANSFER TO HOSPITAL (1)</a:t>
            </a:r>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10853"/>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Calibri" panose="020F0502020204030204" pitchFamily="34" charset="0"/>
              </a:rPr>
              <a:t>After a</a:t>
            </a:r>
            <a:r>
              <a:rPr lang="en-GB" sz="2400" dirty="0">
                <a:effectLst/>
                <a:latin typeface="Calibri" panose="020F0502020204030204" pitchFamily="34" charset="0"/>
                <a:ea typeface="Times New Roman" panose="02020603050405020304" pitchFamily="18" charset="0"/>
              </a:rPr>
              <a:t>ny</a:t>
            </a:r>
            <a:r>
              <a:rPr lang="en-GB" sz="2400" dirty="0">
                <a:effectLst/>
                <a:latin typeface="Calibri" panose="020F0502020204030204" pitchFamily="34" charset="0"/>
                <a:ea typeface="Calibri" panose="020F0502020204030204" pitchFamily="34" charset="0"/>
              </a:rPr>
              <a:t> clinical interaction for an acute episode, outline a plan for regular monitoring of clinical observations, the duration for this monitoring tailored to the patient’s needs, including the use of NEWS2 (National Early Warning Score 2) scoring and a protocol for escalation of care, should the patient deteriorate. </a:t>
            </a:r>
          </a:p>
          <a:p>
            <a:pPr marL="0" indent="0">
              <a:buNone/>
            </a:pPr>
            <a:r>
              <a:rPr lang="en-GB" sz="800"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Prison healthcare staff</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governors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24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17487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14</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ACUTE DETERIORATION, CLINICAL OBSERVATIONS, AND TRANSFER TO HOSPITAL (2)</a:t>
            </a:r>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10853"/>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indent="-342900" eaLnBrk="0" hangingPunct="0">
              <a:lnSpc>
                <a:spcPct val="115000"/>
              </a:lnSpc>
              <a:spcBef>
                <a:spcPct val="20000"/>
              </a:spcBef>
              <a:buChar char="•"/>
              <a:defRPr sz="1800">
                <a:effectLst/>
                <a:latin typeface="Calibri" panose="020F0502020204030204" pitchFamily="34" charset="0"/>
                <a:ea typeface="Times New Roman" panose="02020603050405020304" pitchFamily="18" charset="0"/>
                <a:cs typeface="+mn-cs"/>
              </a:defRPr>
            </a:lvl1pPr>
            <a:lvl2pPr marL="742950" indent="-285750" eaLnBrk="0" hangingPunct="0">
              <a:spcBef>
                <a:spcPct val="20000"/>
              </a:spcBef>
              <a:buChar char="–"/>
              <a:defRPr sz="2800">
                <a:latin typeface="+mn-lt"/>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Times New Roman" panose="02020603050405020304" pitchFamily="18" charset="0"/>
              </a:rPr>
              <a:t>Ensure appropriate clinical cover is in place both day and night, including protocols for the escalation to senior clinicians, if not on site, in the event of significant deterioration or a medical emergency.</a:t>
            </a:r>
          </a:p>
          <a:p>
            <a:pPr marL="0" indent="0">
              <a:lnSpc>
                <a:spcPct val="115000"/>
              </a:lnSpc>
              <a:buNone/>
            </a:pPr>
            <a:endParaRPr lang="en-GB" sz="2400" dirty="0">
              <a:effectLst/>
              <a:latin typeface="Times New Roman" panose="02020603050405020304" pitchFamily="18" charset="0"/>
              <a:ea typeface="Times New Roman" panose="02020603050405020304" pitchFamily="18" charset="0"/>
            </a:endParaRPr>
          </a:p>
          <a:p>
            <a:pPr marL="0" indent="0">
              <a:buNone/>
            </a:pPr>
            <a:r>
              <a:rPr lang="en-GB" i="1" dirty="0">
                <a:solidFill>
                  <a:srgbClr val="993366"/>
                </a:solidFill>
                <a:effectLst/>
                <a:latin typeface="Calibri" panose="020F0502020204030204" pitchFamily="34" charset="0"/>
                <a:ea typeface="Calibri" panose="020F0502020204030204" pitchFamily="34" charset="0"/>
              </a:rPr>
              <a:t>Primary target audience: Prison healthcare staff</a:t>
            </a:r>
            <a:endParaRPr lang="en-GB" dirty="0">
              <a:latin typeface="Times New Roman" panose="02020603050405020304" pitchFamily="18" charset="0"/>
              <a:ea typeface="Calibri" panose="020F0502020204030204" pitchFamily="34" charset="0"/>
            </a:endParaRPr>
          </a:p>
          <a:p>
            <a:pPr marL="0" indent="0">
              <a:buNone/>
            </a:pPr>
            <a:r>
              <a:rPr lang="en-GB" i="1" dirty="0">
                <a:solidFill>
                  <a:srgbClr val="993366"/>
                </a:solidFill>
                <a:effectLst/>
                <a:latin typeface="Calibri" panose="020F0502020204030204" pitchFamily="34" charset="0"/>
                <a:ea typeface="Calibri" panose="020F0502020204030204" pitchFamily="34" charset="0"/>
              </a:rPr>
              <a:t>Supported by: NHS England, NHS Wales, HMPPS, CQC, HMIP</a:t>
            </a:r>
            <a:endParaRPr lang="en-GB" dirty="0">
              <a:effectLst/>
              <a:latin typeface="Times New Roman" panose="02020603050405020304" pitchFamily="18" charset="0"/>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29099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15</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ACUTE DETERIORATION, CLINICAL OBSERVATIONS, AND TRANSFER TO HOSPITAL (3)</a:t>
            </a:r>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10853"/>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Calibri" panose="020F0502020204030204" pitchFamily="34" charset="0"/>
              </a:rPr>
              <a:t>Minimise last minute delays in the emergency transfer of a patient to hospital by:</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Times New Roman" panose="02020603050405020304" pitchFamily="18" charset="0"/>
                <a:cs typeface="Segoe UI" panose="020B0502040204020203" pitchFamily="34" charset="0"/>
              </a:rPr>
              <a:t>Agreeing in advance a standard process applicable to most transfer needs. </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Times New Roman" panose="02020603050405020304" pitchFamily="18" charset="0"/>
                <a:cs typeface="Segoe UI" panose="020B0502040204020203" pitchFamily="34" charset="0"/>
              </a:rPr>
              <a:t>Adapting standard process for prisoners with special restrictions/conditions in place. </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Times New Roman" panose="02020603050405020304" pitchFamily="18" charset="0"/>
                <a:cs typeface="Segoe UI" panose="020B0502040204020203" pitchFamily="34" charset="0"/>
              </a:rPr>
              <a:t>Ensuring collaboration between healthcare and operational staff in prisons.</a:t>
            </a:r>
          </a:p>
          <a:p>
            <a:pPr lvl="1" indent="-342900">
              <a:lnSpc>
                <a:spcPct val="115000"/>
              </a:lnSpc>
              <a:buFont typeface="+mj-lt"/>
              <a:buAutoNum type="alphaLcPeriod"/>
            </a:pPr>
            <a:endParaRPr lang="en-GB" sz="14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Primary target audiences: Prison healthcare leads, prison governors</a:t>
            </a:r>
            <a:endParaRPr lang="en-GB" sz="1800" dirty="0">
              <a:latin typeface="Times New Roman" panose="02020603050405020304" pitchFamily="18" charset="0"/>
              <a:ea typeface="Calibri" panose="020F0502020204030204" pitchFamily="34"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Medical directors, NHSE England, NHS Wales, HMPPS, CQC, HMIP</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455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16</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BASIC LIFE SUPPORT TRAINING</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268760"/>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Times New Roman" panose="02020603050405020304" pitchFamily="18" charset="0"/>
              </a:rPr>
              <a:t>Establish a basic life support (BLS) training programme for prison operational staff with the aim of training all prison staff in cardiopulmonary resuscitation (CPR) and the use of automated external defibrillator (AED) devices. Provision of compression-only CPR could be a first step towards this goal. The location of AEDs should also be easily identifiable and accessible to staff in all parts of the prison. </a:t>
            </a:r>
          </a:p>
          <a:p>
            <a:pPr marL="0" indent="0">
              <a:lnSpc>
                <a:spcPct val="115000"/>
              </a:lnSpc>
              <a:buNone/>
            </a:pPr>
            <a:endParaRPr lang="en-GB" sz="1800" dirty="0">
              <a:effectLst/>
              <a:latin typeface="Times New Roman" panose="02020603050405020304" pitchFamily="18" charset="0"/>
              <a:ea typeface="Times New Roman" panose="02020603050405020304" pitchFamily="18" charset="0"/>
            </a:endParaRPr>
          </a:p>
          <a:p>
            <a:pPr marL="0" indent="0" eaLnBrk="0" fontAlgn="base" hangingPunc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Prison governors</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healthcare staff, HMPPS, CQC, HMIP</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2400" b="1"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0228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17</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DISCHARGE FROM HOSPITAL TO PRISON</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71364" y="1659618"/>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Calibri" panose="020F0502020204030204" pitchFamily="34" charset="0"/>
              </a:rPr>
              <a:t>Recognise the limitations of healthcare that can be provided in prison. When discharging someone from hospital include a discharge letter which states the clinical diagnosis, ongoing health, and social care needs, and follow-up plans</a:t>
            </a:r>
            <a:r>
              <a:rPr lang="en-GB" sz="2800" dirty="0">
                <a:effectLst/>
                <a:latin typeface="Calibri" panose="020F0502020204030204" pitchFamily="34" charset="0"/>
                <a:ea typeface="Calibri" panose="020F0502020204030204" pitchFamily="34" charset="0"/>
              </a:rPr>
              <a:t>.</a:t>
            </a:r>
          </a:p>
          <a:p>
            <a:pPr marL="0" indent="0">
              <a:lnSpc>
                <a:spcPct val="115000"/>
              </a:lnSpc>
              <a:buNone/>
            </a:pPr>
            <a:endParaRPr lang="en-GB" sz="1800" dirty="0">
              <a:effectLst/>
              <a:latin typeface="Times New Roman" panose="02020603050405020304" pitchFamily="18" charset="0"/>
              <a:ea typeface="Times New Roman" panose="02020603050405020304" pitchFamily="18" charset="0"/>
            </a:endParaRPr>
          </a:p>
          <a:p>
            <a:pPr marL="0" indent="0">
              <a:buNone/>
            </a:pPr>
            <a:r>
              <a:rPr lang="en-GB" sz="800" i="1" dirty="0">
                <a:solidFill>
                  <a:srgbClr val="993366"/>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Hospital clinicians who discharge patients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Hospital medical directors, NHSE England, NHS Wales</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2400" b="1"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958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18</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END OF LIFE CARE PLANNING (1)</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Times New Roman" panose="02020603050405020304" pitchFamily="18" charset="0"/>
              </a:rPr>
              <a:t>Prison healthcare staff should receive training in end of life care planning to:</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Times New Roman" panose="02020603050405020304" pitchFamily="18" charset="0"/>
                <a:cs typeface="Segoe UI" panose="020B0502040204020203" pitchFamily="34" charset="0"/>
              </a:rPr>
              <a:t>Identify patients approaching their end of life, including advanced non-malignant conditions.	</a:t>
            </a:r>
            <a:endParaRPr lang="en-GB" sz="2400" dirty="0">
              <a:effectLst/>
              <a:latin typeface="Times New Roman" panose="02020603050405020304" pitchFamily="18" charset="0"/>
              <a:ea typeface="Times New Roman" panose="02020603050405020304" pitchFamily="18" charset="0"/>
            </a:endParaRPr>
          </a:p>
          <a:p>
            <a:pPr lvl="1" indent="-342900">
              <a:lnSpc>
                <a:spcPct val="115000"/>
              </a:lnSpc>
              <a:buFont typeface="+mj-lt"/>
              <a:buAutoNum type="alphaLcPeriod"/>
            </a:pPr>
            <a:r>
              <a:rPr lang="en-GB" sz="2400" dirty="0">
                <a:effectLst/>
                <a:latin typeface="Calibri" panose="020F0502020204030204" pitchFamily="34" charset="0"/>
                <a:ea typeface="Times New Roman" panose="02020603050405020304" pitchFamily="18" charset="0"/>
                <a:cs typeface="Segoe UI" panose="020B0502040204020203" pitchFamily="34" charset="0"/>
              </a:rPr>
              <a:t>Co-create advance care plans with the patient and their family/carers, to include out of hours care, such as anticipatory medications.</a:t>
            </a:r>
            <a:endParaRPr lang="en-GB" sz="2400" dirty="0">
              <a:effectLst/>
              <a:latin typeface="Times New Roman" panose="02020603050405020304" pitchFamily="18" charset="0"/>
              <a:ea typeface="Times New Roman" panose="02020603050405020304" pitchFamily="18" charset="0"/>
            </a:endParaRPr>
          </a:p>
          <a:p>
            <a:pPr marL="0" indent="0">
              <a:lnSpc>
                <a:spcPct val="115000"/>
              </a:lnSpc>
              <a:buNone/>
            </a:pPr>
            <a:endParaRPr lang="en-GB" sz="2400" dirty="0">
              <a:latin typeface="Times New Roman" panose="02020603050405020304" pitchFamily="18" charset="0"/>
              <a:ea typeface="Calibri" panose="020F0502020204030204" pitchFamily="34"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Prison healthcare staff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governors, HMPPS</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6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5463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19</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END OF LIFE CARE PLANNING (2)</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Times New Roman" panose="02020603050405020304" pitchFamily="18" charset="0"/>
              </a:rPr>
              <a:t>Prison healthcare staff and local palliative care services should work together to ensure that when needed, patients have access to clinical reviews, medications and transfer to a hospice if required.</a:t>
            </a:r>
          </a:p>
          <a:p>
            <a:pPr marL="0" indent="0">
              <a:lnSpc>
                <a:spcPct val="115000"/>
              </a:lnSpc>
              <a:buNone/>
            </a:pP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Primary target audience: Prison healthcare leads</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governors, HMPPS, local palliative care leads in hospital or the community, CQC, HMIP</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6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4632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The study</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116013"/>
            <a:ext cx="11521280"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spcBef>
                <a:spcPts val="0"/>
              </a:spcBef>
              <a:spcAft>
                <a:spcPts val="0"/>
              </a:spcAft>
              <a:buNone/>
            </a:pPr>
            <a:r>
              <a:rPr lang="en-US" sz="2400" b="1" i="0" u="none" strike="noStrike" baseline="0" dirty="0">
                <a:solidFill>
                  <a:srgbClr val="000000"/>
                </a:solidFill>
                <a:latin typeface="Calibri" panose="020F0502020204030204" pitchFamily="34" charset="0"/>
              </a:rPr>
              <a:t>Aim</a:t>
            </a:r>
          </a:p>
          <a:p>
            <a:pPr marL="0" indent="0">
              <a:lnSpc>
                <a:spcPct val="115000"/>
              </a:lnSpc>
              <a:spcBef>
                <a:spcPts val="0"/>
              </a:spcBef>
              <a:spcAft>
                <a:spcPts val="0"/>
              </a:spcAft>
              <a:buNone/>
            </a:pPr>
            <a:r>
              <a:rPr lang="en-GB" sz="2400" dirty="0">
                <a:solidFill>
                  <a:srgbClr val="000000"/>
                </a:solidFill>
                <a:effectLst/>
                <a:latin typeface="Calibri" panose="020F0502020204030204" pitchFamily="34" charset="0"/>
                <a:ea typeface="Calibri" panose="020F0502020204030204" pitchFamily="34" charset="0"/>
              </a:rPr>
              <a:t>To identify remediable factors in the clinical approach to, and organisation of healthcare for people who died from natural or other ‘non-natural’ causes while detained in prison or who were transferred to an acute NHS hospital or hospice, while detained. </a:t>
            </a:r>
            <a:endParaRPr lang="en-GB" sz="2400" dirty="0">
              <a:effectLst/>
              <a:latin typeface="Times New Roman" panose="02020603050405020304" pitchFamily="18" charset="0"/>
              <a:ea typeface="Times New Roman" panose="02020603050405020304" pitchFamily="18" charset="0"/>
            </a:endParaRPr>
          </a:p>
          <a:p>
            <a:pPr marL="0" indent="0">
              <a:lnSpc>
                <a:spcPct val="115000"/>
              </a:lnSpc>
              <a:spcBef>
                <a:spcPts val="0"/>
              </a:spcBef>
              <a:spcAft>
                <a:spcPts val="0"/>
              </a:spcAf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spcAft>
                <a:spcPts val="0"/>
              </a:spcAf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Data collection tools</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2400" dirty="0"/>
              <a:t>In depth peer review:</a:t>
            </a:r>
          </a:p>
          <a:p>
            <a:pPr lvl="1">
              <a:lnSpc>
                <a:spcPct val="150000"/>
              </a:lnSpc>
            </a:pPr>
            <a:r>
              <a:rPr lang="en-GB" sz="2400" dirty="0"/>
              <a:t> </a:t>
            </a:r>
            <a:r>
              <a:rPr lang="en-GB" sz="2400" dirty="0" err="1"/>
              <a:t>SystmOne</a:t>
            </a:r>
            <a:r>
              <a:rPr lang="en-GB" sz="2400" baseline="30000" dirty="0" err="1"/>
              <a:t>TM</a:t>
            </a:r>
            <a:r>
              <a:rPr lang="en-GB" sz="2400" dirty="0"/>
              <a:t> case notes in the 12 months preceding death</a:t>
            </a:r>
          </a:p>
          <a:p>
            <a:pPr lvl="1">
              <a:lnSpc>
                <a:spcPct val="150000"/>
              </a:lnSpc>
            </a:pPr>
            <a:r>
              <a:rPr lang="en-GB" sz="2400" dirty="0"/>
              <a:t>NHS Clinical reviews</a:t>
            </a:r>
          </a:p>
          <a:p>
            <a:pPr lvl="1">
              <a:lnSpc>
                <a:spcPct val="150000"/>
              </a:lnSpc>
            </a:pPr>
            <a:r>
              <a:rPr lang="en-GB" sz="2400" dirty="0"/>
              <a:t> PPO fatal incident reports/ action plans</a:t>
            </a:r>
          </a:p>
          <a:p>
            <a:pPr>
              <a:lnSpc>
                <a:spcPct val="150000"/>
              </a:lnSpc>
            </a:pPr>
            <a:r>
              <a:rPr lang="en-GB" sz="2400" dirty="0"/>
              <a:t> Healthcare practitioner survey</a:t>
            </a:r>
          </a:p>
        </p:txBody>
      </p:sp>
    </p:spTree>
    <p:extLst>
      <p:ext uri="{BB962C8B-B14F-4D97-AF65-F5344CB8AC3E}">
        <p14:creationId xmlns:p14="http://schemas.microsoft.com/office/powerpoint/2010/main" val="87130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20</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END OF LIFE CARE PLANNING (3)</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US" sz="2400" dirty="0">
                <a:effectLst/>
                <a:latin typeface="Calibri" panose="020F0502020204030204" pitchFamily="34" charset="0"/>
                <a:ea typeface="Times New Roman" panose="02020603050405020304" pitchFamily="18" charset="0"/>
              </a:rPr>
              <a:t>Provide guidance, including the clinical information required, to support prison governors and healthcare staff in applications for compassionate release.</a:t>
            </a:r>
          </a:p>
          <a:p>
            <a:pPr marL="0" indent="0">
              <a:lnSpc>
                <a:spcPct val="115000"/>
              </a:lnSpc>
              <a:buNone/>
            </a:pPr>
            <a:endParaRPr lang="en-US" sz="1800" dirty="0">
              <a:effectLst/>
              <a:latin typeface="Calibri" panose="020F0502020204030204" pitchFamily="34" charset="0"/>
              <a:ea typeface="Times New Roman" panose="02020603050405020304" pitchFamily="18" charset="0"/>
            </a:endParaRPr>
          </a:p>
          <a:p>
            <a:pPr marL="0" indent="0">
              <a:lnSpc>
                <a:spcPct val="115000"/>
              </a:lnSpc>
              <a:buNone/>
            </a:pPr>
            <a:r>
              <a:rPr lang="en-US" sz="1800" i="1" dirty="0">
                <a:solidFill>
                  <a:srgbClr val="993366"/>
                </a:solidFill>
                <a:effectLst/>
                <a:latin typeface="Calibri" panose="020F0502020204030204" pitchFamily="34" charset="0"/>
                <a:ea typeface="Times New Roman" panose="02020603050405020304" pitchFamily="18" charset="0"/>
              </a:rPr>
              <a:t>Primary target audience: HMPPS, prison governors</a:t>
            </a:r>
          </a:p>
          <a:p>
            <a:pPr marL="0" indent="0">
              <a:lnSpc>
                <a:spcPct val="115000"/>
              </a:lnSpc>
              <a:buNone/>
            </a:pPr>
            <a:r>
              <a:rPr lang="en-US" sz="1800" i="1" dirty="0">
                <a:solidFill>
                  <a:srgbClr val="993366"/>
                </a:solidFill>
                <a:effectLst/>
                <a:latin typeface="Calibri" panose="020F0502020204030204" pitchFamily="34" charset="0"/>
                <a:ea typeface="Times New Roman" panose="02020603050405020304" pitchFamily="18" charset="0"/>
              </a:rPr>
              <a:t>Supported by: NHS England and NHS Wales, CQC, HMIP</a:t>
            </a:r>
            <a:endParaRPr lang="en-GB" sz="1600" b="0" i="1" u="none" strike="noStrike" baseline="0" dirty="0">
              <a:solidFill>
                <a:srgbClr val="993366"/>
              </a:solidFill>
              <a:latin typeface="Calibri" panose="020F0502020204030204" pitchFamily="34" charset="0"/>
            </a:endParaRPr>
          </a:p>
        </p:txBody>
      </p:sp>
    </p:spTree>
    <p:extLst>
      <p:ext uri="{BB962C8B-B14F-4D97-AF65-F5344CB8AC3E}">
        <p14:creationId xmlns:p14="http://schemas.microsoft.com/office/powerpoint/2010/main" val="775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21</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IMPACT OF SUBSTANCE MISUSE ON LONG-TERM CONDITIONS AND MEDICATIONS</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eaLnBrk="0" fontAlgn="base" hangingPunct="0">
              <a:lnSpc>
                <a:spcPct val="115000"/>
              </a:lnSpc>
              <a:buNone/>
            </a:pPr>
            <a:r>
              <a:rPr lang="en-GB" sz="2400" dirty="0">
                <a:effectLst/>
                <a:latin typeface="Calibri" panose="020F0502020204030204" pitchFamily="34" charset="0"/>
                <a:ea typeface="Calibri" panose="020F0502020204030204" pitchFamily="34" charset="0"/>
              </a:rPr>
              <a:t>Identify the potential impact of substance misuse on long-term health conditions and adverse interactions with any medications the patient is taking or may be prescribed. Using point-of-care testing for substance misuse during health assessments may help facilitate this.</a:t>
            </a:r>
            <a:endParaRPr lang="en-GB" sz="2400" dirty="0">
              <a:latin typeface="Times New Roman" panose="02020603050405020304" pitchFamily="18" charset="0"/>
              <a:ea typeface="Calibri" panose="020F0502020204030204" pitchFamily="34" charset="0"/>
            </a:endParaRPr>
          </a:p>
          <a:p>
            <a:pPr marL="0" indent="0" eaLnBrk="0" fontAlgn="base" hangingPunct="0">
              <a:lnSpc>
                <a:spcPct val="115000"/>
              </a:lnSpc>
              <a:buNone/>
            </a:pPr>
            <a:r>
              <a:rPr lang="en-GB" sz="1800" i="1" dirty="0">
                <a:solidFill>
                  <a:srgbClr val="F096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Prison healthcare leads</a:t>
            </a:r>
            <a:r>
              <a:rPr lang="en-GB" sz="1800" i="1" dirty="0">
                <a:solidFill>
                  <a:srgbClr val="FF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governors, HMPPS</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24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77730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22</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NHS CLINICAL REVIEWS AND FATAL INCIDENT REPORTING (1)</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ea typeface="Calibri" panose="020F0502020204030204" pitchFamily="34" charset="0"/>
              </a:rPr>
              <a:t>Ensure that all recommendations from the Prisons and Probation Ombudsman (PPO) fatal incident reports have clear, measurable outcomes with a timeframe for delivery. </a:t>
            </a:r>
            <a:endParaRPr lang="en-GB" sz="2400" dirty="0">
              <a:effectLst/>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Prisons and Probation Ombudsman (PPO)</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NHS clinical reviewers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730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23</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NHS CLINICAL REVIEWS AND FATAL INCIDENT REPORTING (2)</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Calibri" panose="020F0502020204030204" pitchFamily="34" charset="0"/>
              </a:rPr>
              <a:t>Ensure clinical reviewers with experience of the complex medical care provided in natural and other ‘non-natural’ deaths in prisons are included in processes of both clinical review and formulating recommendations.  </a:t>
            </a:r>
          </a:p>
          <a:p>
            <a:pPr marL="0" indent="0">
              <a:lnSpc>
                <a:spcPct val="115000"/>
              </a:lnSpc>
              <a:buNone/>
            </a:pPr>
            <a:endParaRPr lang="en-GB" sz="24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NHS England and Health Inspectorate Wales </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NHS clinical reviewers  </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391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24</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NHS CLINICAL REVIEWS AND FATAL INCIDENT REPORTING (3)</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Calibri" panose="020F0502020204030204" pitchFamily="34" charset="0"/>
              </a:rPr>
              <a:t>Produce themed reviews on deaths within prisons. Identify local issues in individual prisons and general issues across the wider prison estate. Include all learning opportunities related to healthcare not just those directly related to the death. Use the clinical reviews, carried out as part of the Prisons and Probation Ombudsman (PPO) fatal incident report, to identify the themes.</a:t>
            </a:r>
            <a:endParaRPr lang="en-GB" sz="2400" dirty="0">
              <a:effectLst/>
              <a:latin typeface="Times New Roman" panose="02020603050405020304" pitchFamily="18" charset="0"/>
              <a:ea typeface="Times New Roman" panose="02020603050405020304" pitchFamily="18" charset="0"/>
            </a:endParaRPr>
          </a:p>
          <a:p>
            <a:pPr marL="0" indent="0" eaLnBrk="0" fontAlgn="base" hangingPunct="0">
              <a:buNone/>
            </a:pPr>
            <a:r>
              <a:rPr lang="en-GB" sz="1800"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audiences: Prisons and Probation Ombudsman (PPO), NHS England, Health Inspectorate Wales</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NHS clinical reviewers, prison healthcare staff, prison governors, HMPPS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324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25</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INFORMATION SYSTEMS AND DATA SHARING (1)</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eaLnBrk="0" fontAlgn="base" hangingPunct="0">
              <a:lnSpc>
                <a:spcPct val="115000"/>
              </a:lnSpc>
              <a:buNone/>
            </a:pPr>
            <a:r>
              <a:rPr lang="en-GB" sz="2400" dirty="0">
                <a:effectLst/>
                <a:latin typeface="Calibri" panose="020F0502020204030204" pitchFamily="34" charset="0"/>
                <a:ea typeface="Calibri" panose="020F0502020204030204" pitchFamily="34" charset="0"/>
              </a:rPr>
              <a:t>Develop the information technology systems required for healthcare record-keeping in prisons, using feedback from those who use it for day-to-day delivery of healthcare to inform the developments. </a:t>
            </a:r>
            <a:endParaRPr lang="en-GB" sz="24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audiences: Commissioners, IT service providers, NHS England, NHS Wales</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governors, prison healthcare staff</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6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56178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26</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INFORMATION SYSTEMS AND DATA SHARING (2)</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eaLnBrk="0" fontAlgn="base" hangingPunct="0">
              <a:lnSpc>
                <a:spcPct val="115000"/>
              </a:lnSpc>
              <a:buNone/>
            </a:pPr>
            <a:r>
              <a:rPr lang="en-GB" sz="2400" dirty="0">
                <a:effectLst/>
                <a:latin typeface="Calibri" panose="020F0502020204030204" pitchFamily="34" charset="0"/>
                <a:ea typeface="Times New Roman" panose="02020603050405020304" pitchFamily="18" charset="0"/>
              </a:rPr>
              <a:t>Ensure prison healthcare and operational staff share information, to assist in the care of patients in the event of significant deterioration or a medical emergency.</a:t>
            </a:r>
            <a:endParaRPr lang="en-GB" sz="24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 Prison healthcare staff, prison governors</a:t>
            </a:r>
            <a:endParaRPr lang="en-GB" sz="1800" dirty="0">
              <a:effectLst/>
              <a:latin typeface="Times New Roman" panose="02020603050405020304" pitchFamily="18" charset="0"/>
              <a:ea typeface="Times New Roman" panose="02020603050405020304" pitchFamily="18" charset="0"/>
            </a:endParaRPr>
          </a:p>
          <a:p>
            <a:pPr marL="0" indent="0" eaLnBrk="0" fontAlgn="base" hangingPunc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Supported by: NHSE, HMPPS, CQC, HMIP</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703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27</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FUTURE RESEARCH</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35360" y="1782861"/>
            <a:ext cx="11449272"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1" dirty="0">
                <a:solidFill>
                  <a:srgbClr val="993366"/>
                </a:solidFill>
                <a:latin typeface="Calibri" panose="020F0502020204030204" pitchFamily="34" charset="0"/>
                <a:ea typeface="Times New Roman" panose="02020603050405020304" pitchFamily="18" charset="0"/>
              </a:rPr>
              <a:t>Recommendation:</a:t>
            </a:r>
          </a:p>
          <a:p>
            <a:pPr marL="0" indent="0">
              <a:lnSpc>
                <a:spcPct val="115000"/>
              </a:lnSpc>
              <a:buNone/>
            </a:pPr>
            <a:r>
              <a:rPr lang="en-GB" sz="2400" dirty="0">
                <a:effectLst/>
                <a:latin typeface="Calibri" panose="020F0502020204030204" pitchFamily="34" charset="0"/>
                <a:ea typeface="Times New Roman" panose="02020603050405020304" pitchFamily="18" charset="0"/>
              </a:rPr>
              <a:t>Establish an ongoing programme of research to evaluate the healthcare needs of prisoners, to ensure prison healthcare services can provide safe and effective care. </a:t>
            </a:r>
            <a:endParaRPr lang="en-GB" sz="2400" dirty="0">
              <a:effectLst/>
              <a:latin typeface="Times New Roman" panose="02020603050405020304" pitchFamily="18" charset="0"/>
              <a:ea typeface="Times New Roman" panose="02020603050405020304" pitchFamily="18" charset="0"/>
            </a:endParaRPr>
          </a:p>
          <a:p>
            <a:pPr marL="0" indent="0" eaLnBrk="0" fontAlgn="base" hangingPunct="0">
              <a:buNone/>
            </a:pPr>
            <a:r>
              <a:rPr lang="en-GB" sz="1800"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0" indent="0">
              <a:lnSpc>
                <a:spcPct val="115000"/>
              </a:lnSpc>
              <a:buNone/>
            </a:pPr>
            <a:r>
              <a:rPr lang="en-GB" sz="1800" i="1" dirty="0">
                <a:solidFill>
                  <a:srgbClr val="993366"/>
                </a:solidFill>
                <a:effectLst/>
                <a:latin typeface="Calibri" panose="020F0502020204030204" pitchFamily="34" charset="0"/>
                <a:ea typeface="Calibri" panose="020F0502020204030204" pitchFamily="34" charset="0"/>
              </a:rPr>
              <a:t>Primary target audiences:  National Institute for Health Research, NHS England, Welsh Government</a:t>
            </a:r>
            <a:endParaRPr lang="en-GB" sz="1800" dirty="0">
              <a:effectLst/>
              <a:latin typeface="Times New Roman" panose="02020603050405020304" pitchFamily="18" charset="0"/>
              <a:ea typeface="Times New Roman" panose="02020603050405020304" pitchFamily="18" charset="0"/>
            </a:endParaRPr>
          </a:p>
          <a:p>
            <a:pPr marL="0" indent="0">
              <a:buNone/>
            </a:pPr>
            <a:r>
              <a:rPr lang="en-GB" sz="1800" i="1" dirty="0">
                <a:solidFill>
                  <a:srgbClr val="993366"/>
                </a:solidFill>
                <a:effectLst/>
                <a:latin typeface="Calibri" panose="020F0502020204030204" pitchFamily="34" charset="0"/>
                <a:ea typeface="Calibri" panose="020F0502020204030204" pitchFamily="34" charset="0"/>
              </a:rPr>
              <a:t>Supported by:  Prison healthcare staff, prison governors, HMPPS, CQC, HMIP</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927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28</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Inside Healthcare</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551384" y="1484784"/>
            <a:ext cx="10873208"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3200" dirty="0"/>
              <a:t>Full report, summary and other resources can be found at</a:t>
            </a:r>
          </a:p>
          <a:p>
            <a:pPr marL="0" indent="0" algn="ctr">
              <a:buNone/>
            </a:pPr>
            <a:endParaRPr lang="en-GB" sz="3200" dirty="0"/>
          </a:p>
          <a:p>
            <a:pPr marL="0" indent="0" algn="ctr">
              <a:buNone/>
            </a:pPr>
            <a:r>
              <a:rPr lang="en-GB" sz="3200" dirty="0">
                <a:hlinkClick r:id="rId3"/>
              </a:rPr>
              <a:t>https://ncepod.org.uk/2024prisonhealthcare.html</a:t>
            </a:r>
            <a:r>
              <a:rPr lang="en-GB" sz="3200" dirty="0"/>
              <a:t>   </a:t>
            </a:r>
          </a:p>
        </p:txBody>
      </p:sp>
    </p:spTree>
    <p:extLst>
      <p:ext uri="{BB962C8B-B14F-4D97-AF65-F5344CB8AC3E}">
        <p14:creationId xmlns:p14="http://schemas.microsoft.com/office/powerpoint/2010/main" val="244174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3</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Study population</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384720" y="1152397"/>
            <a:ext cx="11233248"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None/>
            </a:pPr>
            <a:r>
              <a:rPr lang="en-GB" sz="2400" b="1" dirty="0">
                <a:latin typeface="Calibri" panose="020F0502020204030204" pitchFamily="34" charset="0"/>
                <a:ea typeface="Calibri" panose="020F0502020204030204" pitchFamily="34" charset="0"/>
              </a:rPr>
              <a:t>Inclusion criteria</a:t>
            </a:r>
          </a:p>
          <a:p>
            <a:pPr marL="0" indent="0">
              <a:buNone/>
            </a:pPr>
            <a:r>
              <a:rPr lang="en-GB" sz="2400" dirty="0">
                <a:effectLst/>
                <a:latin typeface="Calibri" panose="020F0502020204030204" pitchFamily="34" charset="0"/>
                <a:ea typeface="Calibri" panose="020F0502020204030204" pitchFamily="34" charset="0"/>
              </a:rPr>
              <a:t>All adults aged 18 years or over, who died in prison, from a death categorised as a natural or other ‘non-natural’.</a:t>
            </a:r>
          </a:p>
          <a:p>
            <a:r>
              <a:rPr lang="en-GB" sz="2400" dirty="0">
                <a:effectLst/>
                <a:latin typeface="Calibri" panose="020F0502020204030204" pitchFamily="34" charset="0"/>
                <a:ea typeface="Calibri" panose="020F0502020204030204" pitchFamily="34" charset="0"/>
              </a:rPr>
              <a:t>A </a:t>
            </a:r>
            <a:r>
              <a:rPr lang="en-GB" sz="2400" b="1" dirty="0">
                <a:effectLst/>
                <a:latin typeface="Calibri" panose="020F0502020204030204" pitchFamily="34" charset="0"/>
                <a:ea typeface="Calibri" panose="020F0502020204030204" pitchFamily="34" charset="0"/>
              </a:rPr>
              <a:t>natural death</a:t>
            </a:r>
            <a:r>
              <a:rPr lang="en-GB" sz="2400" dirty="0">
                <a:effectLst/>
                <a:latin typeface="Calibri" panose="020F0502020204030204" pitchFamily="34" charset="0"/>
                <a:ea typeface="Calibri" panose="020F0502020204030204" pitchFamily="34" charset="0"/>
              </a:rPr>
              <a:t> is </a:t>
            </a:r>
            <a:r>
              <a:rPr lang="en-GB" sz="2400" dirty="0">
                <a:solidFill>
                  <a:srgbClr val="000000"/>
                </a:solidFill>
                <a:effectLst/>
                <a:latin typeface="Calibri" panose="020F0502020204030204" pitchFamily="34" charset="0"/>
                <a:ea typeface="Times New Roman" panose="02020603050405020304" pitchFamily="18" charset="0"/>
              </a:rPr>
              <a:t>any death of a person as a result of a naturally occurring disease process. This includes those contributed to by alcohol or drug dependence (where the death was related to the effects of long-term substance use) but not poisoning in a specific incident.</a:t>
            </a:r>
            <a:r>
              <a:rPr lang="en-GB" sz="2400" dirty="0">
                <a:effectLst/>
                <a:latin typeface="Calibri" panose="020F0502020204030204" pitchFamily="34" charset="0"/>
                <a:ea typeface="Calibri" panose="020F0502020204030204" pitchFamily="34" charset="0"/>
              </a:rPr>
              <a:t> </a:t>
            </a:r>
          </a:p>
          <a:p>
            <a:endParaRPr lang="en-GB"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An </a:t>
            </a:r>
            <a:r>
              <a:rPr lang="en-GB" sz="2400" b="1" dirty="0">
                <a:effectLst/>
                <a:latin typeface="Calibri" panose="020F0502020204030204" pitchFamily="34" charset="0"/>
                <a:ea typeface="Calibri" panose="020F0502020204030204" pitchFamily="34" charset="0"/>
              </a:rPr>
              <a:t>other ‘non-natural’ death</a:t>
            </a:r>
            <a:r>
              <a:rPr lang="en-GB" sz="2400" dirty="0">
                <a:effectLst/>
                <a:latin typeface="Calibri" panose="020F0502020204030204" pitchFamily="34" charset="0"/>
                <a:ea typeface="Calibri" panose="020F0502020204030204" pitchFamily="34" charset="0"/>
              </a:rPr>
              <a:t> is </a:t>
            </a:r>
            <a:r>
              <a:rPr lang="en-GB" sz="2400" dirty="0">
                <a:solidFill>
                  <a:srgbClr val="000000"/>
                </a:solidFill>
                <a:effectLst/>
                <a:latin typeface="Calibri" panose="020F0502020204030204" pitchFamily="34" charset="0"/>
                <a:ea typeface="Times New Roman" panose="02020603050405020304" pitchFamily="18" charset="0"/>
              </a:rPr>
              <a:t>any death of a person that cannot easily be classified as natural causes, self-inflicted or homicide. This includes accidents arising from external causes, including apparently accidental alcohol and drug poisoning and deaths of which, even after all investigations have been concluded, the cause remains unascertained or unknown.</a:t>
            </a:r>
            <a:endParaRPr lang="en-GB" sz="2400" dirty="0">
              <a:effectLst/>
              <a:latin typeface="Times New Roman" panose="02020603050405020304" pitchFamily="18" charset="0"/>
              <a:ea typeface="Times New Roman" panose="02020603050405020304" pitchFamily="18" charset="0"/>
            </a:endParaRPr>
          </a:p>
          <a:p>
            <a:pPr marL="0" indent="0">
              <a:lnSpc>
                <a:spcPct val="100000"/>
              </a:lnSpc>
              <a:buNone/>
            </a:pPr>
            <a:endParaRPr lang="en-GB"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3299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4</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Study sample</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pic>
        <p:nvPicPr>
          <p:cNvPr id="3" name="Content Placeholder 6">
            <a:extLst>
              <a:ext uri="{FF2B5EF4-FFF2-40B4-BE49-F238E27FC236}">
                <a16:creationId xmlns:a16="http://schemas.microsoft.com/office/drawing/2014/main" id="{F48BCA71-B591-7D8C-F04B-267BE585E856}"/>
              </a:ext>
            </a:extLst>
          </p:cNvPr>
          <p:cNvPicPr>
            <a:picLocks noChangeAspect="1"/>
          </p:cNvPicPr>
          <p:nvPr/>
        </p:nvPicPr>
        <p:blipFill rotWithShape="1">
          <a:blip r:embed="rId3"/>
          <a:srcRect b="9184"/>
          <a:stretch/>
        </p:blipFill>
        <p:spPr bwMode="auto">
          <a:xfrm>
            <a:off x="1271464" y="1116013"/>
            <a:ext cx="10009112" cy="4606703"/>
          </a:xfrm>
          <a:prstGeom prst="rect">
            <a:avLst/>
          </a:prstGeom>
          <a:noFill/>
          <a:ln w="9525">
            <a:noFill/>
            <a:miter lim="800000"/>
            <a:headEnd/>
            <a:tailEnd/>
          </a:ln>
        </p:spPr>
      </p:pic>
      <p:sp>
        <p:nvSpPr>
          <p:cNvPr id="6" name="TextBox 5">
            <a:extLst>
              <a:ext uri="{FF2B5EF4-FFF2-40B4-BE49-F238E27FC236}">
                <a16:creationId xmlns:a16="http://schemas.microsoft.com/office/drawing/2014/main" id="{2F09D5E9-246A-B5F0-2E1B-1422E038ECDF}"/>
              </a:ext>
            </a:extLst>
          </p:cNvPr>
          <p:cNvSpPr txBox="1"/>
          <p:nvPr/>
        </p:nvSpPr>
        <p:spPr>
          <a:xfrm>
            <a:off x="1271464" y="5811001"/>
            <a:ext cx="8592572" cy="687881"/>
          </a:xfrm>
          <a:prstGeom prst="rect">
            <a:avLst/>
          </a:prstGeom>
          <a:noFill/>
        </p:spPr>
        <p:txBody>
          <a:bodyPr wrap="square" rtlCol="0">
            <a:spAutoFit/>
          </a:bodyPr>
          <a:lstStyle/>
          <a:p>
            <a:pPr algn="just">
              <a:lnSpc>
                <a:spcPct val="115000"/>
              </a:lnSpc>
            </a:pPr>
            <a:r>
              <a:rPr lang="en-GB" sz="1800" b="1" dirty="0">
                <a:effectLst/>
                <a:latin typeface="Calibri" panose="020F0502020204030204" pitchFamily="34" charset="0"/>
                <a:ea typeface="Calibri" panose="020F0502020204030204" pitchFamily="34" charset="0"/>
              </a:rPr>
              <a:t>Healthcare survey data </a:t>
            </a:r>
            <a:endParaRPr lang="en-GB" sz="1800" dirty="0">
              <a:effectLst/>
              <a:latin typeface="Times New Roman" panose="02020603050405020304" pitchFamily="18" charset="0"/>
              <a:ea typeface="Times New Roman" panose="02020603050405020304" pitchFamily="18" charset="0"/>
            </a:endParaRPr>
          </a:p>
          <a:p>
            <a:r>
              <a:rPr lang="en-GB" sz="1800" kern="0" dirty="0">
                <a:effectLst/>
                <a:latin typeface="Calibri" panose="020F0502020204030204" pitchFamily="34" charset="0"/>
                <a:ea typeface="Calibri" panose="020F0502020204030204" pitchFamily="34" charset="0"/>
              </a:rPr>
              <a:t>An on-line survey was answered by 117 prison healthcare staff.</a:t>
            </a:r>
            <a:endParaRPr lang="en-GB" dirty="0"/>
          </a:p>
        </p:txBody>
      </p:sp>
    </p:spTree>
    <p:extLst>
      <p:ext uri="{BB962C8B-B14F-4D97-AF65-F5344CB8AC3E}">
        <p14:creationId xmlns:p14="http://schemas.microsoft.com/office/powerpoint/2010/main" val="383940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5</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Overall quality of care</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5" name="TextBox 4">
            <a:extLst>
              <a:ext uri="{FF2B5EF4-FFF2-40B4-BE49-F238E27FC236}">
                <a16:creationId xmlns:a16="http://schemas.microsoft.com/office/drawing/2014/main" id="{E6971188-EEAB-3643-EEB0-781681B8D91F}"/>
              </a:ext>
            </a:extLst>
          </p:cNvPr>
          <p:cNvSpPr txBox="1"/>
          <p:nvPr/>
        </p:nvSpPr>
        <p:spPr>
          <a:xfrm>
            <a:off x="695400" y="4581128"/>
            <a:ext cx="9649072" cy="1664097"/>
          </a:xfrm>
          <a:prstGeom prst="rect">
            <a:avLst/>
          </a:prstGeom>
          <a:noFill/>
        </p:spPr>
        <p:txBody>
          <a:bodyPr wrap="square" rtlCol="0">
            <a:spAutoFit/>
          </a:bodyPr>
          <a:lstStyle/>
          <a:p>
            <a:endParaRPr lang="en-GB" dirty="0"/>
          </a:p>
        </p:txBody>
      </p:sp>
      <p:graphicFrame>
        <p:nvGraphicFramePr>
          <p:cNvPr id="6" name="Chart 5">
            <a:extLst>
              <a:ext uri="{FF2B5EF4-FFF2-40B4-BE49-F238E27FC236}">
                <a16:creationId xmlns:a16="http://schemas.microsoft.com/office/drawing/2014/main" id="{E1ED5F03-ADB9-F2DE-8324-14DF9EB458EB}"/>
              </a:ext>
            </a:extLst>
          </p:cNvPr>
          <p:cNvGraphicFramePr/>
          <p:nvPr>
            <p:extLst>
              <p:ext uri="{D42A27DB-BD31-4B8C-83A1-F6EECF244321}">
                <p14:modId xmlns:p14="http://schemas.microsoft.com/office/powerpoint/2010/main" val="1573070292"/>
              </p:ext>
            </p:extLst>
          </p:nvPr>
        </p:nvGraphicFramePr>
        <p:xfrm>
          <a:off x="400944" y="1443152"/>
          <a:ext cx="11095656" cy="4360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6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6</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Key message 1</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983432" y="1772816"/>
            <a:ext cx="10297144"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en-GB" sz="2800" b="1" dirty="0">
                <a:solidFill>
                  <a:srgbClr val="993366"/>
                </a:solidFill>
                <a:effectLst/>
                <a:latin typeface="Calibri" panose="020F0502020204030204" pitchFamily="34" charset="0"/>
                <a:ea typeface="Calibri" panose="020F0502020204030204" pitchFamily="34" charset="0"/>
              </a:rPr>
              <a:t>Improve healthcare assessments and the monitoring of long-term conditions</a:t>
            </a:r>
          </a:p>
          <a:p>
            <a:pPr marL="0" indent="0">
              <a:lnSpc>
                <a:spcPct val="115000"/>
              </a:lnSpc>
              <a:buNone/>
            </a:pPr>
            <a:endParaRPr lang="en-GB" sz="2400" b="1" i="1" u="sng" spc="-50" dirty="0">
              <a:solidFill>
                <a:srgbClr val="993366"/>
              </a:solidFill>
              <a:latin typeface="Calibri" panose="020F0502020204030204" pitchFamily="34" charset="0"/>
              <a:ea typeface="Calibri" panose="020F0502020204030204" pitchFamily="34" charset="0"/>
            </a:endParaRPr>
          </a:p>
          <a:p>
            <a:pPr marL="0" indent="0">
              <a:lnSpc>
                <a:spcPct val="115000"/>
              </a:lnSpc>
              <a:buNone/>
            </a:pPr>
            <a:r>
              <a:rPr lang="en-US" sz="2400" b="0" i="0" u="none" strike="noStrike" baseline="0" dirty="0">
                <a:latin typeface="Calibri" panose="020F0502020204030204" pitchFamily="34" charset="0"/>
              </a:rPr>
              <a:t>44.2% of patients had scope for improvement in health assessments. Frequent areas for improvement were history taking for physical health problems, mental health conditions or smoking, alcohol or drug misuse. </a:t>
            </a:r>
            <a:endParaRPr lang="en-GB" sz="1050" b="0" dirty="0"/>
          </a:p>
          <a:p>
            <a:pPr marL="0" indent="0">
              <a:lnSpc>
                <a:spcPct val="115000"/>
              </a:lnSpc>
              <a:buNone/>
            </a:pPr>
            <a:endParaRPr lang="en-GB" sz="2400" b="1" i="1" u="sng" spc="-50" dirty="0">
              <a:solidFill>
                <a:srgbClr val="993366"/>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731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7</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Key message 2</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983432" y="1772816"/>
            <a:ext cx="10297144"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nSpc>
                <a:spcPct val="115000"/>
              </a:lnSpc>
              <a:buClr>
                <a:srgbClr val="7F7F7F"/>
              </a:buClr>
              <a:buSzPts val="1100"/>
              <a:buNone/>
              <a:tabLst>
                <a:tab pos="219075" algn="l"/>
              </a:tabLst>
            </a:pPr>
            <a:r>
              <a:rPr lang="en-GB" sz="2800" b="1" kern="0" spc="-50" dirty="0">
                <a:solidFill>
                  <a:srgbClr val="993366"/>
                </a:solidFill>
                <a:effectLst/>
                <a:latin typeface="Calibri" panose="020F0502020204030204" pitchFamily="34" charset="0"/>
                <a:ea typeface="Calibri" panose="020F0502020204030204" pitchFamily="34" charset="0"/>
              </a:rPr>
              <a:t>Recognise clinical deterioration and the use of NEWS2</a:t>
            </a:r>
          </a:p>
          <a:p>
            <a:pPr marL="0" lvl="0" indent="0">
              <a:lnSpc>
                <a:spcPct val="115000"/>
              </a:lnSpc>
              <a:buClr>
                <a:srgbClr val="7F7F7F"/>
              </a:buClr>
              <a:buSzPts val="1100"/>
              <a:buNone/>
              <a:tabLst>
                <a:tab pos="219075" algn="l"/>
              </a:tabLst>
            </a:pPr>
            <a:endParaRPr lang="en-GB" sz="2400" b="1" kern="0" spc="-50" dirty="0">
              <a:solidFill>
                <a:srgbClr val="993366"/>
              </a:solidFill>
              <a:effectLst/>
              <a:latin typeface="Calibri" panose="020F0502020204030204" pitchFamily="34" charset="0"/>
              <a:ea typeface="Calibri" panose="020F0502020204030204" pitchFamily="34" charset="0"/>
            </a:endParaRPr>
          </a:p>
          <a:p>
            <a:pPr marL="0" indent="0">
              <a:lnSpc>
                <a:spcPct val="115000"/>
              </a:lnSpc>
              <a:buClr>
                <a:srgbClr val="7F7F7F"/>
              </a:buClr>
              <a:buSzPts val="1100"/>
              <a:buNone/>
              <a:tabLst>
                <a:tab pos="219075" algn="l"/>
              </a:tabLst>
            </a:pPr>
            <a:r>
              <a:rPr lang="en-US" sz="2400" i="0" u="none" strike="noStrike" baseline="0" dirty="0">
                <a:latin typeface="Calibri" panose="020F0502020204030204" pitchFamily="34" charset="0"/>
              </a:rPr>
              <a:t>68.0% of patients had evidence of clinical deterioration prior to death. </a:t>
            </a:r>
          </a:p>
          <a:p>
            <a:pPr marL="0" indent="0">
              <a:lnSpc>
                <a:spcPct val="115000"/>
              </a:lnSpc>
              <a:buClr>
                <a:srgbClr val="7F7F7F"/>
              </a:buClr>
              <a:buSzPts val="1100"/>
              <a:buNone/>
              <a:tabLst>
                <a:tab pos="219075" algn="l"/>
              </a:tabLst>
            </a:pPr>
            <a:endParaRPr lang="en-US" sz="2400" i="0" u="none" strike="noStrike" baseline="0" dirty="0">
              <a:latin typeface="Calibri" panose="020F0502020204030204" pitchFamily="34" charset="0"/>
            </a:endParaRPr>
          </a:p>
          <a:p>
            <a:pPr marL="0" lvl="0" indent="0">
              <a:lnSpc>
                <a:spcPct val="115000"/>
              </a:lnSpc>
              <a:buClr>
                <a:srgbClr val="7F7F7F"/>
              </a:buClr>
              <a:buSzPts val="1100"/>
              <a:buNone/>
              <a:tabLst>
                <a:tab pos="219075" algn="l"/>
              </a:tabLst>
            </a:pPr>
            <a:r>
              <a:rPr lang="en-US" sz="2400" kern="0" spc="-50" dirty="0">
                <a:effectLst/>
                <a:latin typeface="Calibri" panose="020F0502020204030204" pitchFamily="34" charset="0"/>
                <a:ea typeface="Calibri" panose="020F0502020204030204" pitchFamily="34" charset="0"/>
              </a:rPr>
              <a:t>NEWS2 was used to assess 55.6% of patients and to monitor 40.5%. The use of NEWS2 could have been improved for 30.7% of patients. </a:t>
            </a:r>
          </a:p>
          <a:p>
            <a:pPr marL="0" lvl="0" indent="0">
              <a:lnSpc>
                <a:spcPct val="115000"/>
              </a:lnSpc>
              <a:buClr>
                <a:srgbClr val="7F7F7F"/>
              </a:buClr>
              <a:buSzPts val="1100"/>
              <a:buNone/>
              <a:tabLst>
                <a:tab pos="219075" algn="l"/>
              </a:tabLst>
            </a:pPr>
            <a:endParaRPr lang="en-US" sz="2400" kern="0" spc="-50" dirty="0">
              <a:effectLst/>
              <a:latin typeface="Calibri" panose="020F0502020204030204" pitchFamily="34" charset="0"/>
              <a:ea typeface="Calibri" panose="020F0502020204030204" pitchFamily="34" charset="0"/>
            </a:endParaRPr>
          </a:p>
          <a:p>
            <a:pPr marL="0" lvl="0" indent="0">
              <a:lnSpc>
                <a:spcPct val="115000"/>
              </a:lnSpc>
              <a:buClr>
                <a:srgbClr val="7F7F7F"/>
              </a:buClr>
              <a:buSzPts val="1100"/>
              <a:buNone/>
              <a:tabLst>
                <a:tab pos="219075" algn="l"/>
              </a:tabLst>
            </a:pPr>
            <a:r>
              <a:rPr lang="en-US" sz="2400" kern="0" spc="-50" dirty="0">
                <a:effectLst/>
                <a:latin typeface="Calibri" panose="020F0502020204030204" pitchFamily="34" charset="0"/>
                <a:ea typeface="Calibri" panose="020F0502020204030204" pitchFamily="34" charset="0"/>
              </a:rPr>
              <a:t>Clinical deterioration was not managed appropriately in 27.3% of patients prior to emergency hospital transfer. </a:t>
            </a:r>
          </a:p>
          <a:p>
            <a:pPr marL="0" lvl="0" indent="0">
              <a:lnSpc>
                <a:spcPct val="115000"/>
              </a:lnSpc>
              <a:buClr>
                <a:srgbClr val="7F7F7F"/>
              </a:buClr>
              <a:buSzPts val="1100"/>
              <a:buNone/>
              <a:tabLst>
                <a:tab pos="219075" algn="l"/>
              </a:tabLst>
            </a:pPr>
            <a:endParaRPr lang="en-GB" sz="2400" b="1" kern="0" spc="-50" dirty="0">
              <a:solidFill>
                <a:srgbClr val="99336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613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8</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Key message 3</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983432" y="1772816"/>
            <a:ext cx="10297144"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760095" lvl="0" indent="0">
              <a:lnSpc>
                <a:spcPct val="115000"/>
              </a:lnSpc>
              <a:buClr>
                <a:srgbClr val="7F7F7F"/>
              </a:buClr>
              <a:buSzPts val="1100"/>
              <a:buNone/>
              <a:tabLst>
                <a:tab pos="219075" algn="l"/>
              </a:tabLst>
            </a:pPr>
            <a:r>
              <a:rPr lang="en-GB" sz="2800" b="1" kern="0" spc="-50" dirty="0">
                <a:solidFill>
                  <a:srgbClr val="993366"/>
                </a:solidFill>
                <a:effectLst/>
                <a:latin typeface="Calibri" panose="020F0502020204030204" pitchFamily="34" charset="0"/>
                <a:ea typeface="Calibri" panose="020F0502020204030204" pitchFamily="34" charset="0"/>
              </a:rPr>
              <a:t>Plan for emergency transfer to hospital and improve communication and handover</a:t>
            </a:r>
          </a:p>
          <a:p>
            <a:pPr marL="0" marR="760095" lvl="0" indent="0">
              <a:lnSpc>
                <a:spcPct val="115000"/>
              </a:lnSpc>
              <a:buClr>
                <a:srgbClr val="7F7F7F"/>
              </a:buClr>
              <a:buSzPts val="1100"/>
              <a:buNone/>
              <a:tabLst>
                <a:tab pos="219075" algn="l"/>
              </a:tabLst>
            </a:pPr>
            <a:endParaRPr lang="en-GB" sz="2800" b="1" kern="0" spc="-50" dirty="0">
              <a:solidFill>
                <a:srgbClr val="993366"/>
              </a:solidFill>
              <a:effectLst/>
              <a:latin typeface="Calibri" panose="020F0502020204030204" pitchFamily="34" charset="0"/>
              <a:ea typeface="Calibri" panose="020F0502020204030204" pitchFamily="34" charset="0"/>
            </a:endParaRPr>
          </a:p>
          <a:p>
            <a:pPr marL="0" marR="760095" lvl="0" indent="0">
              <a:lnSpc>
                <a:spcPct val="115000"/>
              </a:lnSpc>
              <a:buClr>
                <a:srgbClr val="7F7F7F"/>
              </a:buClr>
              <a:buSzPts val="1100"/>
              <a:buNone/>
              <a:tabLst>
                <a:tab pos="219075" algn="l"/>
              </a:tabLst>
            </a:pPr>
            <a:r>
              <a:rPr lang="en-US" sz="2400" kern="0" spc="-50" dirty="0">
                <a:effectLst/>
                <a:latin typeface="Calibri" panose="020F0502020204030204" pitchFamily="34" charset="0"/>
                <a:ea typeface="Calibri" panose="020F0502020204030204" pitchFamily="34" charset="0"/>
              </a:rPr>
              <a:t>64.6% of patients required emergency transfer to hospital in the 12-months prior to their death. </a:t>
            </a:r>
          </a:p>
          <a:p>
            <a:pPr marL="0" marR="760095" lvl="0" indent="0">
              <a:lnSpc>
                <a:spcPct val="115000"/>
              </a:lnSpc>
              <a:buClr>
                <a:srgbClr val="7F7F7F"/>
              </a:buClr>
              <a:buSzPts val="1100"/>
              <a:buNone/>
              <a:tabLst>
                <a:tab pos="219075" algn="l"/>
              </a:tabLst>
            </a:pPr>
            <a:endParaRPr lang="en-US" sz="2400" kern="0" spc="-50" dirty="0">
              <a:effectLst/>
              <a:latin typeface="Calibri" panose="020F0502020204030204" pitchFamily="34" charset="0"/>
              <a:ea typeface="Calibri" panose="020F0502020204030204" pitchFamily="34" charset="0"/>
            </a:endParaRPr>
          </a:p>
          <a:p>
            <a:pPr marL="0" marR="760095" lvl="0" indent="0">
              <a:lnSpc>
                <a:spcPct val="115000"/>
              </a:lnSpc>
              <a:buClr>
                <a:srgbClr val="7F7F7F"/>
              </a:buClr>
              <a:buSzPts val="1100"/>
              <a:buNone/>
              <a:tabLst>
                <a:tab pos="219075" algn="l"/>
              </a:tabLst>
            </a:pPr>
            <a:r>
              <a:rPr lang="en-US" sz="2400" kern="0" spc="-50" dirty="0">
                <a:effectLst/>
                <a:latin typeface="Calibri" panose="020F0502020204030204" pitchFamily="34" charset="0"/>
                <a:ea typeface="Calibri" panose="020F0502020204030204" pitchFamily="34" charset="0"/>
              </a:rPr>
              <a:t>13.5% of transfers to hospital were preventable or avoidable. </a:t>
            </a:r>
          </a:p>
          <a:p>
            <a:pPr marL="0" marR="760095" lvl="0" indent="0">
              <a:lnSpc>
                <a:spcPct val="115000"/>
              </a:lnSpc>
              <a:buClr>
                <a:srgbClr val="7F7F7F"/>
              </a:buClr>
              <a:buSzPts val="1100"/>
              <a:buNone/>
              <a:tabLst>
                <a:tab pos="219075" algn="l"/>
              </a:tabLst>
            </a:pPr>
            <a:endParaRPr lang="en-GB" sz="2400" b="1" kern="0" spc="-50" dirty="0">
              <a:solidFill>
                <a:srgbClr val="99336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3882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A8D6BC-E9CE-4B53-BC02-A38C6EEBB6C9}" type="slidenum">
              <a:rPr lang="en-US"/>
              <a:pPr/>
              <a:t>9</a:t>
            </a:fld>
            <a:endParaRPr lang="en-US"/>
          </a:p>
        </p:txBody>
      </p:sp>
      <p:sp>
        <p:nvSpPr>
          <p:cNvPr id="330754" name="Rectangle 2"/>
          <p:cNvSpPr>
            <a:spLocks noGrp="1" noChangeArrowheads="1"/>
          </p:cNvSpPr>
          <p:nvPr>
            <p:ph type="title"/>
          </p:nvPr>
        </p:nvSpPr>
        <p:spPr>
          <a:solidFill>
            <a:srgbClr val="993366"/>
          </a:solidFill>
        </p:spPr>
        <p:txBody>
          <a:bodyPr/>
          <a:lstStyle/>
          <a:p>
            <a:r>
              <a:rPr lang="en-US" dirty="0"/>
              <a:t>Key message 4</a:t>
            </a:r>
          </a:p>
        </p:txBody>
      </p:sp>
      <p:sp>
        <p:nvSpPr>
          <p:cNvPr id="330755" name="Rectangle 3"/>
          <p:cNvSpPr>
            <a:spLocks noGrp="1" noChangeArrowheads="1"/>
          </p:cNvSpPr>
          <p:nvPr>
            <p:ph type="body" idx="1"/>
          </p:nvPr>
        </p:nvSpPr>
        <p:spPr>
          <a:xfrm>
            <a:off x="1847528" y="1196753"/>
            <a:ext cx="8003232" cy="4525963"/>
          </a:xfrm>
        </p:spPr>
        <p:txBody>
          <a:bodyPr/>
          <a:lstStyle/>
          <a:p>
            <a:pPr marL="720725" indent="-533400"/>
            <a:endParaRPr lang="en-US" sz="2400" dirty="0"/>
          </a:p>
          <a:p>
            <a:pPr marL="720725" indent="-533400">
              <a:lnSpc>
                <a:spcPct val="150000"/>
              </a:lnSpc>
            </a:pPr>
            <a:endParaRPr lang="en-US" sz="2400" dirty="0"/>
          </a:p>
          <a:p>
            <a:pPr marL="1079500" indent="-533400">
              <a:buNone/>
            </a:pPr>
            <a:endParaRPr lang="en-US" sz="2800" dirty="0"/>
          </a:p>
        </p:txBody>
      </p:sp>
      <p:sp>
        <p:nvSpPr>
          <p:cNvPr id="7" name="Rectangle 3">
            <a:extLst>
              <a:ext uri="{FF2B5EF4-FFF2-40B4-BE49-F238E27FC236}">
                <a16:creationId xmlns:a16="http://schemas.microsoft.com/office/drawing/2014/main" id="{42FB047C-041A-6708-6C3E-FA840B867A13}"/>
              </a:ext>
            </a:extLst>
          </p:cNvPr>
          <p:cNvSpPr txBox="1">
            <a:spLocks noChangeArrowheads="1"/>
          </p:cNvSpPr>
          <p:nvPr/>
        </p:nvSpPr>
        <p:spPr bwMode="auto">
          <a:xfrm>
            <a:off x="983432" y="1772816"/>
            <a:ext cx="10297144" cy="3662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282575" lvl="0" indent="0">
              <a:lnSpc>
                <a:spcPct val="115000"/>
              </a:lnSpc>
              <a:buClr>
                <a:srgbClr val="7F7F7F"/>
              </a:buClr>
              <a:buSzPts val="1100"/>
              <a:buNone/>
              <a:tabLst>
                <a:tab pos="219710" algn="l"/>
              </a:tabLst>
            </a:pPr>
            <a:r>
              <a:rPr lang="en-GB" sz="2800" b="1" kern="0" spc="-50" dirty="0">
                <a:solidFill>
                  <a:srgbClr val="993366"/>
                </a:solidFill>
                <a:effectLst/>
                <a:latin typeface="Calibri" panose="020F0502020204030204" pitchFamily="34" charset="0"/>
                <a:ea typeface="Calibri" panose="020F0502020204030204" pitchFamily="34" charset="0"/>
              </a:rPr>
              <a:t>Provide cardiopulmonary resuscitation training</a:t>
            </a:r>
            <a:endParaRPr lang="en-GB" sz="2800" b="1" kern="0" spc="-50" dirty="0">
              <a:solidFill>
                <a:srgbClr val="993366"/>
              </a:solidFill>
              <a:latin typeface="Calibri" panose="020F0502020204030204" pitchFamily="34" charset="0"/>
              <a:ea typeface="Calibri" panose="020F0502020204030204" pitchFamily="34" charset="0"/>
            </a:endParaRPr>
          </a:p>
          <a:p>
            <a:pPr marL="0" marR="282575" lvl="0" indent="0">
              <a:lnSpc>
                <a:spcPct val="115000"/>
              </a:lnSpc>
              <a:buClr>
                <a:srgbClr val="7F7F7F"/>
              </a:buClr>
              <a:buSzPts val="1100"/>
              <a:buNone/>
              <a:tabLst>
                <a:tab pos="219710" algn="l"/>
              </a:tabLst>
            </a:pPr>
            <a:endParaRPr lang="en-GB" sz="2800" b="1" kern="0" spc="-50" dirty="0">
              <a:solidFill>
                <a:srgbClr val="993366"/>
              </a:solidFill>
              <a:effectLst/>
              <a:latin typeface="Calibri" panose="020F0502020204030204" pitchFamily="34" charset="0"/>
              <a:ea typeface="Calibri" panose="020F0502020204030204" pitchFamily="34" charset="0"/>
            </a:endParaRPr>
          </a:p>
          <a:p>
            <a:pPr marL="0" marR="282575" indent="0">
              <a:lnSpc>
                <a:spcPct val="115000"/>
              </a:lnSpc>
              <a:buClr>
                <a:srgbClr val="7F7F7F"/>
              </a:buClr>
              <a:buSzPts val="1100"/>
              <a:buNone/>
              <a:tabLst>
                <a:tab pos="219710" algn="l"/>
              </a:tabLst>
            </a:pPr>
            <a:r>
              <a:rPr lang="en-US" sz="2400" b="0" i="0" u="none" strike="noStrike" baseline="0" dirty="0">
                <a:latin typeface="Calibri" panose="020F0502020204030204" pitchFamily="34" charset="0"/>
              </a:rPr>
              <a:t>CPR training for prison staff was identified as an important area for improvement. In 6/22 patients, immediate CPR could not be started due to lack of training even though prison staff were first on the scene. </a:t>
            </a:r>
            <a:endParaRPr lang="en-GB" sz="2400" b="0" dirty="0"/>
          </a:p>
          <a:p>
            <a:pPr marL="0" marR="282575" lvl="0" indent="0">
              <a:lnSpc>
                <a:spcPct val="115000"/>
              </a:lnSpc>
              <a:buClr>
                <a:srgbClr val="7F7F7F"/>
              </a:buClr>
              <a:buSzPts val="1100"/>
              <a:buNone/>
              <a:tabLst>
                <a:tab pos="219710" algn="l"/>
              </a:tabLst>
            </a:pPr>
            <a:endParaRPr lang="en-GB" sz="2800" b="1" kern="0" spc="-50" dirty="0">
              <a:solidFill>
                <a:srgbClr val="99336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594475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14235</TotalTime>
  <Words>2556</Words>
  <Application>Microsoft Office PowerPoint</Application>
  <PresentationFormat>Widescreen</PresentationFormat>
  <Paragraphs>287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Humanist 77 7 BT</vt:lpstr>
      <vt:lpstr>Times New Roman</vt:lpstr>
      <vt:lpstr>Default Design</vt:lpstr>
      <vt:lpstr>PowerPoint Presentation</vt:lpstr>
      <vt:lpstr>The study</vt:lpstr>
      <vt:lpstr>Study population</vt:lpstr>
      <vt:lpstr>Study sample</vt:lpstr>
      <vt:lpstr>Overall quality of care</vt:lpstr>
      <vt:lpstr>Key message 1</vt:lpstr>
      <vt:lpstr>Key message 2</vt:lpstr>
      <vt:lpstr>Key message 3</vt:lpstr>
      <vt:lpstr>Key message 4</vt:lpstr>
      <vt:lpstr>Key message 5</vt:lpstr>
      <vt:lpstr>Key message 6</vt:lpstr>
      <vt:lpstr>HEALTHCARE STAFFING</vt:lpstr>
      <vt:lpstr>ACUTE DETERIORATION, CLINICAL OBSERVATIONS, AND TRANSFER TO HOSPITAL (1)</vt:lpstr>
      <vt:lpstr>ACUTE DETERIORATION, CLINICAL OBSERVATIONS, AND TRANSFER TO HOSPITAL (2)</vt:lpstr>
      <vt:lpstr>ACUTE DETERIORATION, CLINICAL OBSERVATIONS, AND TRANSFER TO HOSPITAL (3)</vt:lpstr>
      <vt:lpstr>BASIC LIFE SUPPORT TRAINING</vt:lpstr>
      <vt:lpstr>DISCHARGE FROM HOSPITAL TO PRISON</vt:lpstr>
      <vt:lpstr>END OF LIFE CARE PLANNING (1)</vt:lpstr>
      <vt:lpstr>END OF LIFE CARE PLANNING (2)</vt:lpstr>
      <vt:lpstr>END OF LIFE CARE PLANNING (3)</vt:lpstr>
      <vt:lpstr>IMPACT OF SUBSTANCE MISUSE ON LONG-TERM CONDITIONS AND MEDICATIONS</vt:lpstr>
      <vt:lpstr>NHS CLINICAL REVIEWS AND FATAL INCIDENT REPORTING (1)</vt:lpstr>
      <vt:lpstr>NHS CLINICAL REVIEWS AND FATAL INCIDENT REPORTING (2)</vt:lpstr>
      <vt:lpstr>NHS CLINICAL REVIEWS AND FATAL INCIDENT REPORTING (3)</vt:lpstr>
      <vt:lpstr>INFORMATION SYSTEMS AND DATA SHARING (1)</vt:lpstr>
      <vt:lpstr>INFORMATION SYSTEMS AND DATA SHARING (2)</vt:lpstr>
      <vt:lpstr>FUTURE RESEARCH</vt:lpstr>
      <vt:lpstr>Inside Healthcare</vt:lpstr>
    </vt:vector>
  </TitlesOfParts>
  <Company>NCEPOD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dc:title>
  <dc:creator>Marisa Mason</dc:creator>
  <cp:lastModifiedBy>POD, Nce (NATIONAL CONFIDENTIAL ENQUIRY INTO PATIENT OUTCOME AND DEATH)</cp:lastModifiedBy>
  <cp:revision>732</cp:revision>
  <cp:lastPrinted>2019-09-11T13:26:13Z</cp:lastPrinted>
  <dcterms:created xsi:type="dcterms:W3CDTF">2008-11-02T22:09:09Z</dcterms:created>
  <dcterms:modified xsi:type="dcterms:W3CDTF">2024-01-24T11:58:58Z</dcterms:modified>
</cp:coreProperties>
</file>